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</p:sldMasterIdLst>
  <p:sldIdLst>
    <p:sldId id="256" r:id="rId2"/>
    <p:sldId id="257" r:id="rId3"/>
    <p:sldId id="264" r:id="rId4"/>
    <p:sldId id="283" r:id="rId5"/>
    <p:sldId id="291" r:id="rId6"/>
    <p:sldId id="258" r:id="rId7"/>
    <p:sldId id="259" r:id="rId8"/>
    <p:sldId id="260" r:id="rId9"/>
    <p:sldId id="265" r:id="rId10"/>
    <p:sldId id="266" r:id="rId11"/>
    <p:sldId id="289" r:id="rId12"/>
    <p:sldId id="261" r:id="rId13"/>
    <p:sldId id="262" r:id="rId14"/>
    <p:sldId id="263" r:id="rId15"/>
    <p:sldId id="276" r:id="rId16"/>
    <p:sldId id="288" r:id="rId17"/>
    <p:sldId id="267" r:id="rId18"/>
    <p:sldId id="268" r:id="rId19"/>
    <p:sldId id="270" r:id="rId20"/>
    <p:sldId id="284" r:id="rId21"/>
    <p:sldId id="279" r:id="rId22"/>
    <p:sldId id="274" r:id="rId23"/>
    <p:sldId id="287" r:id="rId24"/>
    <p:sldId id="277" r:id="rId25"/>
    <p:sldId id="271" r:id="rId26"/>
    <p:sldId id="275" r:id="rId27"/>
    <p:sldId id="280" r:id="rId28"/>
    <p:sldId id="278" r:id="rId29"/>
    <p:sldId id="286" r:id="rId30"/>
    <p:sldId id="293" r:id="rId31"/>
    <p:sldId id="292" r:id="rId32"/>
    <p:sldId id="285" r:id="rId3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90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C00C-0298-40C4-A47F-F641A12B7504}" type="datetimeFigureOut">
              <a:rPr lang="zh-TW" altLang="en-US" smtClean="0"/>
              <a:t>2015/4/20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BF66-2065-46C4-8485-9F959C22465B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672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C00C-0298-40C4-A47F-F641A12B7504}" type="datetimeFigureOut">
              <a:rPr lang="zh-TW" altLang="en-US" smtClean="0"/>
              <a:t>2015/4/20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BF66-2065-46C4-8485-9F959C2246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3056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C00C-0298-40C4-A47F-F641A12B7504}" type="datetimeFigureOut">
              <a:rPr lang="zh-TW" altLang="en-US" smtClean="0"/>
              <a:t>2015/4/20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BF66-2065-46C4-8485-9F959C2246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9104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C00C-0298-40C4-A47F-F641A12B7504}" type="datetimeFigureOut">
              <a:rPr lang="zh-TW" altLang="en-US" smtClean="0"/>
              <a:t>2015/4/20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BF66-2065-46C4-8485-9F959C22465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02140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C00C-0298-40C4-A47F-F641A12B7504}" type="datetimeFigureOut">
              <a:rPr lang="zh-TW" altLang="en-US" smtClean="0"/>
              <a:t>2015/4/20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BF66-2065-46C4-8485-9F959C2246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8919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C00C-0298-40C4-A47F-F641A12B7504}" type="datetimeFigureOut">
              <a:rPr lang="zh-TW" altLang="en-US" smtClean="0"/>
              <a:t>2015/4/20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BF66-2065-46C4-8485-9F959C22465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1358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C00C-0298-40C4-A47F-F641A12B7504}" type="datetimeFigureOut">
              <a:rPr lang="zh-TW" altLang="en-US" smtClean="0"/>
              <a:t>2015/4/20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BF66-2065-46C4-8485-9F959C2246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9306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C00C-0298-40C4-A47F-F641A12B7504}" type="datetimeFigureOut">
              <a:rPr lang="zh-TW" altLang="en-US" smtClean="0"/>
              <a:t>2015/4/20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BF66-2065-46C4-8485-9F959C2246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8999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C00C-0298-40C4-A47F-F641A12B7504}" type="datetimeFigureOut">
              <a:rPr lang="zh-TW" altLang="en-US" smtClean="0"/>
              <a:t>2015/4/20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BF66-2065-46C4-8485-9F959C2246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4279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C00C-0298-40C4-A47F-F641A12B7504}" type="datetimeFigureOut">
              <a:rPr lang="zh-TW" altLang="en-US" smtClean="0"/>
              <a:t>2015/4/20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BF66-2065-46C4-8485-9F959C22465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標題 1"/>
          <p:cNvSpPr txBox="1">
            <a:spLocks/>
          </p:cNvSpPr>
          <p:nvPr userDrawn="1"/>
        </p:nvSpPr>
        <p:spPr>
          <a:xfrm>
            <a:off x="10219412" y="6297219"/>
            <a:ext cx="1972588" cy="59376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網路工程組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1696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C00C-0298-40C4-A47F-F641A12B7504}" type="datetimeFigureOut">
              <a:rPr lang="zh-TW" altLang="en-US" smtClean="0"/>
              <a:t>2015/4/20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BF66-2065-46C4-8485-9F959C22465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標題 1"/>
          <p:cNvSpPr txBox="1">
            <a:spLocks/>
          </p:cNvSpPr>
          <p:nvPr userDrawn="1"/>
        </p:nvSpPr>
        <p:spPr>
          <a:xfrm>
            <a:off x="10219412" y="6354762"/>
            <a:ext cx="1972588" cy="59376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網路工程組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3892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C00C-0298-40C4-A47F-F641A12B7504}" type="datetimeFigureOut">
              <a:rPr lang="zh-TW" altLang="en-US" smtClean="0"/>
              <a:t>2015/4/20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BF66-2065-46C4-8485-9F959C22465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標題 1"/>
          <p:cNvSpPr txBox="1">
            <a:spLocks/>
          </p:cNvSpPr>
          <p:nvPr userDrawn="1"/>
        </p:nvSpPr>
        <p:spPr>
          <a:xfrm>
            <a:off x="10219412" y="6354762"/>
            <a:ext cx="1972588" cy="59376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網路工程組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0770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C00C-0298-40C4-A47F-F641A12B7504}" type="datetimeFigureOut">
              <a:rPr lang="zh-TW" altLang="en-US" smtClean="0"/>
              <a:t>2015/4/20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BF66-2065-46C4-8485-9F959C22465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標題 1"/>
          <p:cNvSpPr txBox="1">
            <a:spLocks/>
          </p:cNvSpPr>
          <p:nvPr userDrawn="1"/>
        </p:nvSpPr>
        <p:spPr>
          <a:xfrm>
            <a:off x="10219412" y="6354762"/>
            <a:ext cx="1972588" cy="59376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網路工程組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1087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C00C-0298-40C4-A47F-F641A12B7504}" type="datetimeFigureOut">
              <a:rPr lang="zh-TW" altLang="en-US" smtClean="0"/>
              <a:t>2015/4/20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BF66-2065-46C4-8485-9F959C22465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標題 1"/>
          <p:cNvSpPr txBox="1">
            <a:spLocks/>
          </p:cNvSpPr>
          <p:nvPr userDrawn="1"/>
        </p:nvSpPr>
        <p:spPr>
          <a:xfrm>
            <a:off x="9815651" y="5789220"/>
            <a:ext cx="1972588" cy="59376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網路工程組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0497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C00C-0298-40C4-A47F-F641A12B7504}" type="datetimeFigureOut">
              <a:rPr lang="zh-TW" altLang="en-US" smtClean="0"/>
              <a:t>2015/4/20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62367" y="5416178"/>
            <a:ext cx="1142245" cy="669925"/>
          </a:xfrm>
        </p:spPr>
        <p:txBody>
          <a:bodyPr/>
          <a:lstStyle/>
          <a:p>
            <a:fld id="{BF3ABF66-2065-46C4-8485-9F959C22465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5" name="標題 1"/>
          <p:cNvSpPr txBox="1">
            <a:spLocks/>
          </p:cNvSpPr>
          <p:nvPr userDrawn="1"/>
        </p:nvSpPr>
        <p:spPr>
          <a:xfrm>
            <a:off x="10219412" y="6289467"/>
            <a:ext cx="1972588" cy="59376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網路工程組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4148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C00C-0298-40C4-A47F-F641A12B7504}" type="datetimeFigureOut">
              <a:rPr lang="zh-TW" altLang="en-US" smtClean="0"/>
              <a:t>2015/4/20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BF66-2065-46C4-8485-9F959C2246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6657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C00C-0298-40C4-A47F-F641A12B7504}" type="datetimeFigureOut">
              <a:rPr lang="zh-TW" altLang="en-US" smtClean="0"/>
              <a:t>2015/4/20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BF66-2065-46C4-8485-9F959C2246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2402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D85C00C-0298-40C4-A47F-F641A12B7504}" type="datetimeFigureOut">
              <a:rPr lang="zh-TW" altLang="en-US" smtClean="0"/>
              <a:t>2015/4/20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F3ABF66-2065-46C4-8485-9F959C2246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24136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net.nutc.edu.tw/wp-content/uploads/2013/06/Snap21.png" TargetMode="External"/><Relationship Id="rId13" Type="http://schemas.openxmlformats.org/officeDocument/2006/relationships/image" Target="../media/image3.png"/><Relationship Id="rId3" Type="http://schemas.openxmlformats.org/officeDocument/2006/relationships/hyperlink" Target="http://net.nutc.edu.tw/wp-content/uploads/2013/06/Snap16.png" TargetMode="External"/><Relationship Id="rId7" Type="http://schemas.openxmlformats.org/officeDocument/2006/relationships/hyperlink" Target="http://net.nutc.edu.tw/wp-content/uploads/2013/06/Snap20.png" TargetMode="External"/><Relationship Id="rId12" Type="http://schemas.openxmlformats.org/officeDocument/2006/relationships/hyperlink" Target="http://net.nutc.edu.tw/?p=563" TargetMode="External"/><Relationship Id="rId2" Type="http://schemas.openxmlformats.org/officeDocument/2006/relationships/hyperlink" Target="http://net.nutc.edu.tw/wp-content/uploads/2013/06/Snap15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et.nutc.edu.tw/wp-content/uploads/2013/06/Snap19.png" TargetMode="External"/><Relationship Id="rId11" Type="http://schemas.openxmlformats.org/officeDocument/2006/relationships/hyperlink" Target="http://net.nutc.edu.tw/wp-content/uploads/2013/06/Snap24.png" TargetMode="External"/><Relationship Id="rId5" Type="http://schemas.openxmlformats.org/officeDocument/2006/relationships/hyperlink" Target="http://net.nutc.edu.tw/wp-content/uploads/2013/06/Snap18.png" TargetMode="External"/><Relationship Id="rId10" Type="http://schemas.openxmlformats.org/officeDocument/2006/relationships/hyperlink" Target="http://net.nutc.edu.tw/wp-content/uploads/2013/06/Snap23.png" TargetMode="External"/><Relationship Id="rId4" Type="http://schemas.openxmlformats.org/officeDocument/2006/relationships/hyperlink" Target="http://net.nutc.edu.tw/wp-content/uploads/2013/06/Snap17.png" TargetMode="External"/><Relationship Id="rId9" Type="http://schemas.openxmlformats.org/officeDocument/2006/relationships/hyperlink" Target="http://net.nutc.edu.tw/wp-content/uploads/2013/06/Snap22.p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net.nutc.edu.tw/?p=584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icst.ey.gov.tw/News_Content.aspx?n=283E5E09B7E62655&amp;sms=BC5E204B65C9D817&amp;s=8405EF3E57CEDAA3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playpcesor.com/2014/04/android-google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antivirus.nutc.edu.tw/" TargetMode="External"/><Relationship Id="rId2" Type="http://schemas.openxmlformats.org/officeDocument/2006/relationships/hyperlink" Target="http://net.nutc.edu.tw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RyQiz8AudQo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04480" y="1839072"/>
            <a:ext cx="8766435" cy="1628523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104 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年臺灣學術網路防範惡意電子郵件社交工程演練」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0029407" y="6074228"/>
            <a:ext cx="1972588" cy="59376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網路工程組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768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4573935" cy="862940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演練郵件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5440" y="1380754"/>
            <a:ext cx="7199635" cy="467786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央行打房下一波？ 專家：桃園、新竹恐遭殃    好房資訊 </a:t>
            </a:r>
            <a:r>
              <a:rPr lang="en-US" altLang="zh-TW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&lt;housefun_news@yahoo.com.tw&gt;</a:t>
            </a:r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看清這</a:t>
            </a:r>
            <a:r>
              <a:rPr lang="en-US" altLang="zh-TW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10</a:t>
            </a:r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點，讓你果汁喝得更安心！    </a:t>
            </a:r>
            <a:r>
              <a:rPr lang="en-US" altLang="zh-TW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Gaston_Wu</a:t>
            </a:r>
            <a:r>
              <a:rPr lang="en-US" altLang="zh-TW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 &lt;gaston@gmail.com&gt;</a:t>
            </a:r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智利政府認證：確有</a:t>
            </a:r>
            <a:r>
              <a:rPr lang="en-US" altLang="zh-TW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UFO</a:t>
            </a:r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！詭異飛行器不是戰機！    柬森新聞雲 </a:t>
            </a:r>
            <a:r>
              <a:rPr lang="en-US" altLang="zh-TW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&lt;ettoday@gmail.com&gt;</a:t>
            </a:r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改變孩子一生的</a:t>
            </a:r>
            <a:r>
              <a:rPr lang="en-US" altLang="zh-TW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5</a:t>
            </a:r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個習慣    莉芳 </a:t>
            </a:r>
            <a:r>
              <a:rPr lang="en-US" altLang="zh-TW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&lt;lyfong@msa.hinet.net&gt;</a:t>
            </a:r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呼吸就能瘦 美女中醫示範腹式呼吸法    珮琳 </a:t>
            </a:r>
            <a:r>
              <a:rPr lang="en-US" altLang="zh-TW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&lt;pettylin@gmail.com&gt;</a:t>
            </a:r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TW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【</a:t>
            </a:r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驚奇景點</a:t>
            </a:r>
            <a:r>
              <a:rPr lang="en-US" altLang="zh-TW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】</a:t>
            </a:r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聽說最近台灣很紅！最受國際矚目的台灣旅遊奇觀登場    </a:t>
            </a:r>
            <a:r>
              <a:rPr lang="en-US" altLang="zh-TW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Sylvie Wang &lt;sylviewang@yahoo.com.tw&gt;</a:t>
            </a:r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提早規劃財務 年初退休最省稅    小豪 </a:t>
            </a:r>
            <a:r>
              <a:rPr lang="en-US" altLang="zh-TW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&lt;news@msn.com&gt;</a:t>
            </a:r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TW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【</a:t>
            </a:r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必看瘋傳</a:t>
            </a:r>
            <a:r>
              <a:rPr lang="en-US" altLang="zh-TW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】</a:t>
            </a:r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一個高階主管在台積電</a:t>
            </a:r>
            <a:r>
              <a:rPr lang="en-US" altLang="zh-TW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【</a:t>
            </a:r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賣命癌症過世後給大家的啟示</a:t>
            </a:r>
            <a:r>
              <a:rPr lang="en-US" altLang="zh-TW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】    </a:t>
            </a:r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必看瘋傳 </a:t>
            </a:r>
            <a:r>
              <a:rPr lang="en-US" altLang="zh-TW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&lt;gigacircle@msn.com&gt;</a:t>
            </a:r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/>
              </a:rPr>
              <a:t>關於蚊子的一些事    新知報你知 </a:t>
            </a:r>
            <a:r>
              <a:rPr lang="en-US" altLang="zh-TW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/>
              </a:rPr>
              <a:t>&lt;technews@yahoo.com.tw&gt;</a:t>
            </a:r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1"/>
              </a:rPr>
              <a:t>瑜珈女神性感誘惑 史上最辣開球沒有之一    </a:t>
            </a:r>
            <a:r>
              <a:rPr lang="en-US" altLang="zh-TW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1"/>
              </a:rPr>
              <a:t>DONG</a:t>
            </a:r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1"/>
              </a:rPr>
              <a:t>棒球 </a:t>
            </a:r>
            <a:r>
              <a:rPr lang="en-US" altLang="zh-TW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1"/>
              </a:rPr>
              <a:t>&lt;dongbaseball@msa.hinet.net&gt;</a:t>
            </a:r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ct val="150000"/>
              </a:lnSpc>
            </a:pP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8542616" y="6058615"/>
            <a:ext cx="36182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12"/>
              </a:rPr>
              <a:t>http://net.nutc.edu.tw/?</a:t>
            </a:r>
            <a:r>
              <a:rPr lang="en-US" altLang="zh-TW" dirty="0" smtClean="0">
                <a:hlinkClick r:id="rId12"/>
              </a:rPr>
              <a:t>p=563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1" y="317975"/>
            <a:ext cx="9307238" cy="5648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100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013" y="354786"/>
            <a:ext cx="5523487" cy="6020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14" y="354786"/>
            <a:ext cx="5834277" cy="6020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883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1132" y="623787"/>
            <a:ext cx="10554728" cy="11803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zh-TW" altLang="en-US" dirty="0"/>
              <a:t>為減少您遭受社交工程郵件攻擊之機會，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請您設定 </a:t>
            </a:r>
            <a:r>
              <a:rPr lang="en-US" altLang="zh-TW" dirty="0"/>
              <a:t>Webmail</a:t>
            </a:r>
            <a:r>
              <a:rPr lang="zh-TW" altLang="en-US" dirty="0"/>
              <a:t>（</a:t>
            </a:r>
            <a:r>
              <a:rPr lang="en-US" altLang="zh-TW" dirty="0"/>
              <a:t>Mail2000</a:t>
            </a:r>
            <a:r>
              <a:rPr lang="zh-TW" altLang="en-US" dirty="0"/>
              <a:t>）：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768" y="1987593"/>
            <a:ext cx="6569572" cy="3881437"/>
          </a:xfrm>
        </p:spPr>
      </p:pic>
      <p:sp>
        <p:nvSpPr>
          <p:cNvPr id="5" name="矩形 4"/>
          <p:cNvSpPr/>
          <p:nvPr/>
        </p:nvSpPr>
        <p:spPr>
          <a:xfrm>
            <a:off x="997123" y="2112972"/>
            <a:ext cx="373379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>
                <a:effectLst/>
                <a:latin typeface="comic sans ms" panose="030F0702030302020204" pitchFamily="66" charset="0"/>
              </a:rPr>
              <a:t>讀信模式：整頁模式</a:t>
            </a:r>
            <a:r>
              <a:rPr lang="zh-TW" altLang="en-US" dirty="0" smtClean="0">
                <a:effectLst/>
              </a:rPr>
              <a:t> 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>
                <a:effectLst/>
                <a:latin typeface="comic sans ms" panose="030F0702030302020204" pitchFamily="66" charset="0"/>
              </a:rPr>
              <a:t>信件自動預覽：關閉</a:t>
            </a:r>
            <a:r>
              <a:rPr lang="zh-TW" altLang="en-US" dirty="0" smtClean="0">
                <a:effectLst/>
              </a:rPr>
              <a:t> 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>
                <a:effectLst/>
                <a:latin typeface="comic sans ms" panose="030F0702030302020204" pitchFamily="66" charset="0"/>
              </a:rPr>
              <a:t>去除 </a:t>
            </a:r>
            <a:r>
              <a:rPr lang="en-US" altLang="zh-TW" dirty="0" smtClean="0">
                <a:effectLst/>
                <a:latin typeface="comic sans ms" panose="030F0702030302020204" pitchFamily="66" charset="0"/>
              </a:rPr>
              <a:t>JavaScript</a:t>
            </a:r>
            <a:r>
              <a:rPr lang="zh-TW" altLang="en-US" dirty="0" smtClean="0">
                <a:effectLst/>
                <a:latin typeface="comic sans ms" panose="030F0702030302020204" pitchFamily="66" charset="0"/>
              </a:rPr>
              <a:t>：開啟</a:t>
            </a:r>
            <a:r>
              <a:rPr lang="zh-TW" altLang="en-US" dirty="0" smtClean="0">
                <a:effectLst/>
              </a:rPr>
              <a:t> 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>
                <a:effectLst/>
                <a:latin typeface="comic sans ms" panose="030F0702030302020204" pitchFamily="66" charset="0"/>
              </a:rPr>
              <a:t>刪信返回設定：刪信後到信件列表</a:t>
            </a:r>
            <a:r>
              <a:rPr lang="zh-TW" altLang="en-US" dirty="0" smtClean="0">
                <a:effectLst/>
              </a:rPr>
              <a:t> 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>
                <a:effectLst/>
                <a:latin typeface="comic sans ms" panose="030F0702030302020204" pitchFamily="66" charset="0"/>
              </a:rPr>
              <a:t>預設讀信方式：純文字（此模式可加強安全性，但會造成部份郵件內容顯示不完全）</a:t>
            </a:r>
            <a:r>
              <a:rPr lang="zh-TW" altLang="en-US" dirty="0" smtClean="0">
                <a:effectLst/>
              </a:rPr>
              <a:t> </a:t>
            </a:r>
            <a:endParaRPr lang="zh-TW" alt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2559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464" y="532849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請您設定</a:t>
            </a:r>
            <a:r>
              <a:rPr lang="en-US" altLang="zh-TW" dirty="0"/>
              <a:t>Outlook Express</a:t>
            </a:r>
            <a:r>
              <a:rPr lang="zh-TW" altLang="en-US" dirty="0"/>
              <a:t>、</a:t>
            </a:r>
            <a:r>
              <a:rPr lang="en-US" altLang="zh-TW" dirty="0"/>
              <a:t>Outlook 2003</a:t>
            </a:r>
            <a:r>
              <a:rPr lang="zh-TW" altLang="en-US" dirty="0"/>
              <a:t>、</a:t>
            </a:r>
            <a:r>
              <a:rPr lang="en-US" altLang="zh-TW" dirty="0"/>
              <a:t>Outlook 2007</a:t>
            </a:r>
            <a:r>
              <a:rPr lang="zh-TW" altLang="en-US" dirty="0"/>
              <a:t>、</a:t>
            </a:r>
            <a:r>
              <a:rPr lang="en-US" altLang="zh-TW" dirty="0"/>
              <a:t>Outlook 2010 </a:t>
            </a:r>
            <a:r>
              <a:rPr lang="zh-TW" altLang="en-US" dirty="0"/>
              <a:t>或 </a:t>
            </a:r>
            <a:r>
              <a:rPr lang="en-US" altLang="zh-TW" dirty="0" err="1"/>
              <a:t>LiveMail</a:t>
            </a:r>
            <a:r>
              <a:rPr lang="zh-TW" altLang="en-US" dirty="0"/>
              <a:t>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95401" y="2556932"/>
            <a:ext cx="8964880" cy="3318936"/>
          </a:xfrm>
        </p:spPr>
        <p:txBody>
          <a:bodyPr/>
          <a:lstStyle/>
          <a:p>
            <a:r>
              <a:rPr lang="zh-TW" altLang="en-US" dirty="0"/>
              <a:t>取消顯示預覽窗格 </a:t>
            </a:r>
          </a:p>
          <a:p>
            <a:r>
              <a:rPr lang="zh-TW" altLang="en-US" dirty="0"/>
              <a:t>在純文字中讀取所有郵件（此模式可加強安全性，但會造成部份郵件內容顯示不完全） </a:t>
            </a:r>
            <a:endParaRPr lang="en-US" altLang="zh-TW" dirty="0" smtClean="0"/>
          </a:p>
          <a:p>
            <a:r>
              <a:rPr lang="zh-TW" altLang="en-US" dirty="0"/>
              <a:t>　請參閱：</a:t>
            </a:r>
            <a:r>
              <a:rPr lang="zh-TW" altLang="en-US" dirty="0">
                <a:hlinkClick r:id="rId2"/>
              </a:rPr>
              <a:t>關閉預覽模式及開啟純文字檢視功能（</a:t>
            </a:r>
            <a:r>
              <a:rPr lang="en-US" altLang="zh-TW" dirty="0">
                <a:hlinkClick r:id="rId2"/>
              </a:rPr>
              <a:t>Webmail</a:t>
            </a:r>
            <a:r>
              <a:rPr lang="zh-TW" altLang="en-US" dirty="0">
                <a:hlinkClick r:id="rId2"/>
              </a:rPr>
              <a:t>、</a:t>
            </a:r>
            <a:r>
              <a:rPr lang="en-US" altLang="zh-TW" dirty="0">
                <a:hlinkClick r:id="rId2"/>
              </a:rPr>
              <a:t>Outlook …)</a:t>
            </a: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0353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4800" y="679622"/>
            <a:ext cx="10656125" cy="519624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zh-TW" altLang="en-US" sz="3200" dirty="0"/>
              <a:t>  請勿輕易打開可疑電子郵件、點選郵件內的連結、下載附件檔案，即使您把信件轉到 </a:t>
            </a:r>
            <a:r>
              <a:rPr lang="en-US" altLang="zh-TW" sz="3200" dirty="0"/>
              <a:t>Gmail</a:t>
            </a:r>
            <a:r>
              <a:rPr lang="zh-TW" altLang="en-US" sz="3200" dirty="0"/>
              <a:t>、</a:t>
            </a:r>
            <a:r>
              <a:rPr lang="en-US" altLang="zh-TW" sz="3200" dirty="0"/>
              <a:t>Yahoo</a:t>
            </a:r>
            <a:r>
              <a:rPr lang="zh-TW" altLang="en-US" sz="3200" dirty="0"/>
              <a:t>、</a:t>
            </a:r>
            <a:r>
              <a:rPr lang="en-US" altLang="zh-TW" sz="3200" dirty="0"/>
              <a:t>…</a:t>
            </a:r>
            <a:r>
              <a:rPr lang="zh-TW" altLang="en-US" sz="3200" dirty="0"/>
              <a:t>，或下載至 </a:t>
            </a:r>
            <a:r>
              <a:rPr lang="en-US" altLang="zh-TW" sz="3200" dirty="0"/>
              <a:t>Outlook </a:t>
            </a:r>
            <a:r>
              <a:rPr lang="zh-TW" altLang="en-US" sz="3200" dirty="0"/>
              <a:t>再打開，信件內含的程式也會連線回教育部，也是會被記點。</a:t>
            </a:r>
          </a:p>
        </p:txBody>
      </p:sp>
    </p:spTree>
    <p:extLst>
      <p:ext uri="{BB962C8B-B14F-4D97-AF65-F5344CB8AC3E}">
        <p14:creationId xmlns:p14="http://schemas.microsoft.com/office/powerpoint/2010/main" val="174438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0412" y="419100"/>
            <a:ext cx="10656888" cy="5372100"/>
          </a:xfrm>
        </p:spPr>
        <p:txBody>
          <a:bodyPr>
            <a:noAutofit/>
          </a:bodyPr>
          <a:lstStyle/>
          <a:p>
            <a:r>
              <a:rPr lang="zh-TW" altLang="en-US" sz="3000" b="1" dirty="0"/>
              <a:t>開啟電子郵件前請再確認 </a:t>
            </a:r>
            <a:r>
              <a:rPr lang="en-US" altLang="zh-TW" sz="3000" b="1" dirty="0"/>
              <a:t>:</a:t>
            </a:r>
            <a:r>
              <a:rPr lang="zh-TW" altLang="en-US" sz="3000" b="1" dirty="0"/>
              <a:t> </a:t>
            </a:r>
            <a:endParaRPr lang="en-US" altLang="zh-TW" sz="3000" b="1" dirty="0"/>
          </a:p>
          <a:p>
            <a:pPr lvl="1"/>
            <a:r>
              <a:rPr lang="zh-TW" altLang="en-US" sz="2800" b="1" dirty="0">
                <a:solidFill>
                  <a:srgbClr val="FFC000"/>
                </a:solidFill>
              </a:rPr>
              <a:t>寄件者</a:t>
            </a:r>
            <a:endParaRPr lang="en-US" altLang="zh-TW" sz="2800" b="1" dirty="0">
              <a:solidFill>
                <a:srgbClr val="FFC000"/>
              </a:solidFill>
            </a:endParaRPr>
          </a:p>
          <a:p>
            <a:pPr lvl="2"/>
            <a:r>
              <a:rPr lang="zh-TW" altLang="en-US" sz="2600" dirty="0" smtClean="0"/>
              <a:t>若</a:t>
            </a:r>
            <a:r>
              <a:rPr lang="en-US" altLang="zh-TW" sz="2600" dirty="0"/>
              <a:t>【</a:t>
            </a:r>
            <a:r>
              <a:rPr lang="zh-TW" altLang="en-US" sz="2600" dirty="0"/>
              <a:t>寄件者</a:t>
            </a:r>
            <a:r>
              <a:rPr lang="en-US" altLang="zh-TW" sz="2600" dirty="0"/>
              <a:t>】</a:t>
            </a:r>
            <a:r>
              <a:rPr lang="zh-TW" altLang="en-US" sz="2600" dirty="0"/>
              <a:t>與您業務相關且認識，並確認</a:t>
            </a:r>
            <a:r>
              <a:rPr lang="zh-TW" altLang="en-US" sz="2600" dirty="0" smtClean="0"/>
              <a:t>電子郵件</a:t>
            </a:r>
            <a:r>
              <a:rPr lang="zh-TW" altLang="en-US" sz="2600" dirty="0"/>
              <a:t>信箱位址無誤，如有冒用偽裝情形，則</a:t>
            </a:r>
            <a:r>
              <a:rPr lang="zh-TW" altLang="en-US" sz="2600" dirty="0" smtClean="0"/>
              <a:t>建議直接</a:t>
            </a:r>
            <a:r>
              <a:rPr lang="zh-TW" altLang="en-US" sz="2600" dirty="0"/>
              <a:t>刪除該郵件</a:t>
            </a:r>
            <a:r>
              <a:rPr lang="zh-TW" altLang="en-US" sz="2600" dirty="0" smtClean="0"/>
              <a:t>。</a:t>
            </a:r>
            <a:endParaRPr lang="en-US" altLang="zh-TW" sz="2600" dirty="0" smtClean="0"/>
          </a:p>
          <a:p>
            <a:pPr lvl="1"/>
            <a:r>
              <a:rPr lang="zh-TW" altLang="en-US" sz="2800" b="1" dirty="0">
                <a:solidFill>
                  <a:srgbClr val="FFC000"/>
                </a:solidFill>
              </a:rPr>
              <a:t>郵件主旨</a:t>
            </a:r>
            <a:endParaRPr lang="en-US" altLang="zh-TW" sz="2800" b="1" dirty="0">
              <a:solidFill>
                <a:srgbClr val="FFC000"/>
              </a:solidFill>
            </a:endParaRPr>
          </a:p>
          <a:p>
            <a:pPr lvl="2"/>
            <a:r>
              <a:rPr lang="zh-TW" altLang="en-US" sz="2600" dirty="0"/>
              <a:t>若</a:t>
            </a:r>
            <a:r>
              <a:rPr lang="en-US" altLang="zh-TW" sz="2600" dirty="0"/>
              <a:t>【</a:t>
            </a:r>
            <a:r>
              <a:rPr lang="zh-TW" altLang="en-US" sz="2600" dirty="0"/>
              <a:t>郵件主旨</a:t>
            </a:r>
            <a:r>
              <a:rPr lang="en-US" altLang="zh-TW" sz="2600" dirty="0"/>
              <a:t>】</a:t>
            </a:r>
            <a:r>
              <a:rPr lang="zh-TW" altLang="en-US" sz="2600" dirty="0"/>
              <a:t>與您業務無關或主旨怪異，則</a:t>
            </a:r>
            <a:r>
              <a:rPr lang="zh-TW" altLang="en-US" sz="2600" dirty="0" smtClean="0"/>
              <a:t>建議</a:t>
            </a:r>
            <a:r>
              <a:rPr lang="zh-TW" altLang="en-US" sz="2600" dirty="0"/>
              <a:t>直接刪除該郵件</a:t>
            </a:r>
            <a:r>
              <a:rPr lang="zh-TW" altLang="en-US" sz="2600" dirty="0" smtClean="0"/>
              <a:t>。</a:t>
            </a:r>
            <a:endParaRPr lang="en-US" altLang="zh-TW" sz="2600" dirty="0" smtClean="0"/>
          </a:p>
          <a:p>
            <a:pPr lvl="1"/>
            <a:r>
              <a:rPr lang="zh-TW" altLang="en-US" sz="2800" b="1" dirty="0">
                <a:solidFill>
                  <a:srgbClr val="FFC000"/>
                </a:solidFill>
              </a:rPr>
              <a:t>若懷疑郵件來源，必須進行</a:t>
            </a:r>
            <a:r>
              <a:rPr lang="zh-TW" altLang="en-US" sz="2800" b="1" dirty="0" smtClean="0">
                <a:solidFill>
                  <a:srgbClr val="FFC000"/>
                </a:solidFill>
              </a:rPr>
              <a:t>確認</a:t>
            </a:r>
            <a:endParaRPr lang="en-US" altLang="zh-TW" sz="2800" b="1" dirty="0" smtClean="0">
              <a:solidFill>
                <a:srgbClr val="FFC000"/>
              </a:solidFill>
            </a:endParaRPr>
          </a:p>
          <a:p>
            <a:pPr lvl="2"/>
            <a:r>
              <a:rPr lang="zh-TW" altLang="en-US" sz="2800" dirty="0"/>
              <a:t>透過電話或電子郵件向寄件人確認郵件</a:t>
            </a:r>
            <a:r>
              <a:rPr lang="zh-TW" altLang="en-US" sz="2800" dirty="0" smtClean="0"/>
              <a:t>真偽</a:t>
            </a:r>
            <a:r>
              <a:rPr lang="zh-TW" altLang="en-US" sz="2600" dirty="0"/>
              <a:t>。</a:t>
            </a:r>
            <a:endParaRPr lang="en-US" altLang="zh-TW" sz="2600" dirty="0"/>
          </a:p>
          <a:p>
            <a:pPr lvl="1"/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45370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0" y="236013"/>
            <a:ext cx="10424088" cy="6077700"/>
          </a:xfrm>
        </p:spPr>
      </p:pic>
    </p:spTree>
    <p:extLst>
      <p:ext uri="{BB962C8B-B14F-4D97-AF65-F5344CB8AC3E}">
        <p14:creationId xmlns:p14="http://schemas.microsoft.com/office/powerpoint/2010/main" val="42378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0301"/>
            <a:ext cx="12192000" cy="482600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54001"/>
            <a:ext cx="12192000" cy="711200"/>
          </a:xfrm>
          <a:noFill/>
        </p:spPr>
        <p:txBody>
          <a:bodyPr/>
          <a:lstStyle/>
          <a:p>
            <a:r>
              <a:rPr lang="zh-TW" altLang="en-US" dirty="0"/>
              <a:t>社交</a:t>
            </a:r>
            <a:r>
              <a:rPr lang="zh-TW" altLang="en-US" dirty="0" smtClean="0"/>
              <a:t>工程</a:t>
            </a:r>
            <a:r>
              <a:rPr lang="en-US" altLang="zh-TW" dirty="0" smtClean="0"/>
              <a:t>-</a:t>
            </a:r>
            <a:r>
              <a:rPr lang="zh-TW" altLang="en-US" dirty="0" smtClean="0"/>
              <a:t>即時通訊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5232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243539"/>
            <a:ext cx="3522154" cy="6261606"/>
          </a:xfrm>
          <a:prstGeom prst="rect">
            <a:avLst/>
          </a:prstGeom>
        </p:spPr>
      </p:pic>
      <p:graphicFrame>
        <p:nvGraphicFramePr>
          <p:cNvPr id="13" name="內容版面配置區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1323860"/>
              </p:ext>
            </p:extLst>
          </p:nvPr>
        </p:nvGraphicFramePr>
        <p:xfrm>
          <a:off x="4329112" y="243539"/>
          <a:ext cx="6821487" cy="44323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821487"/>
              </a:tblGrid>
              <a:tr h="129128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 dirty="0">
                          <a:effectLst/>
                        </a:rPr>
                        <a:t>1. </a:t>
                      </a:r>
                      <a:r>
                        <a:rPr lang="zh-TW" altLang="en-US" sz="1800" u="none" strike="noStrike" dirty="0">
                          <a:effectLst/>
                        </a:rPr>
                        <a:t>假冒好友，佯裝手機不見了，要求「代收驗證碼」，騙取被害人個資後，冒用購買小額物品或遊戲點數，造成金錢損失。</a:t>
                      </a:r>
                      <a:endParaRPr lang="zh-TW" alt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Georgia" panose="02040502050405020303" pitchFamily="18" charset="0"/>
                        <a:ea typeface="新細明體" panose="02020500000000000000" pitchFamily="18" charset="-120"/>
                      </a:endParaRPr>
                    </a:p>
                  </a:txBody>
                  <a:tcPr marL="142875" marR="9525" marT="9525" marB="0" anchor="ctr"/>
                </a:tc>
              </a:tr>
              <a:tr h="79519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 dirty="0">
                          <a:effectLst/>
                        </a:rPr>
                        <a:t>2. </a:t>
                      </a:r>
                      <a:r>
                        <a:rPr lang="zh-TW" altLang="en-US" sz="1800" u="none" strike="noStrike" dirty="0">
                          <a:effectLst/>
                        </a:rPr>
                        <a:t>偽造「快遞通知單」或「宅急便」，要求點擊網址以「簽收電子憑證」，安裝</a:t>
                      </a:r>
                      <a:r>
                        <a:rPr lang="en-US" altLang="zh-TW" sz="1800" u="none" strike="noStrike" dirty="0">
                          <a:effectLst/>
                        </a:rPr>
                        <a:t>APK</a:t>
                      </a:r>
                      <a:r>
                        <a:rPr lang="zh-TW" altLang="en-US" sz="1800" u="none" strike="noStrike" dirty="0">
                          <a:effectLst/>
                        </a:rPr>
                        <a:t>後造成金錢損失。</a:t>
                      </a:r>
                      <a:endParaRPr lang="zh-TW" alt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Georgia" panose="02040502050405020303" pitchFamily="18" charset="0"/>
                        <a:ea typeface="新細明體" panose="02020500000000000000" pitchFamily="18" charset="-120"/>
                      </a:endParaRPr>
                    </a:p>
                  </a:txBody>
                  <a:tcPr marL="142875" marR="9525" marT="9525" marB="0" anchor="ctr"/>
                </a:tc>
              </a:tr>
              <a:tr h="115303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>
                          <a:effectLst/>
                        </a:rPr>
                        <a:t>3. </a:t>
                      </a:r>
                      <a:r>
                        <a:rPr lang="zh-TW" altLang="en-US" sz="1800" u="none" strike="noStrike">
                          <a:effectLst/>
                        </a:rPr>
                        <a:t>謊稱您正申請「網路支付水電費</a:t>
                      </a:r>
                      <a:r>
                        <a:rPr lang="en-US" altLang="zh-TW" sz="1800" u="none" strike="noStrike">
                          <a:effectLst/>
                        </a:rPr>
                        <a:t>OOOO</a:t>
                      </a:r>
                      <a:r>
                        <a:rPr lang="zh-TW" altLang="en-US" sz="1800" u="none" strike="noStrike">
                          <a:effectLst/>
                        </a:rPr>
                        <a:t>元，若懷疑被冒用可查看憑證」，要求點擊網址，安裝</a:t>
                      </a:r>
                      <a:r>
                        <a:rPr lang="en-US" altLang="zh-TW" sz="1800" u="none" strike="noStrike">
                          <a:effectLst/>
                        </a:rPr>
                        <a:t>APK</a:t>
                      </a:r>
                      <a:r>
                        <a:rPr lang="zh-TW" altLang="en-US" sz="1800" u="none" strike="noStrike">
                          <a:effectLst/>
                        </a:rPr>
                        <a:t>後造成金錢損失。</a:t>
                      </a:r>
                      <a:endParaRPr lang="zh-TW" altLang="en-US" sz="1800" b="0" i="0" u="none" strike="noStrike">
                        <a:solidFill>
                          <a:srgbClr val="333333"/>
                        </a:solidFill>
                        <a:effectLst/>
                        <a:latin typeface="Georgia" panose="02040502050405020303" pitchFamily="18" charset="0"/>
                        <a:ea typeface="新細明體" panose="02020500000000000000" pitchFamily="18" charset="-120"/>
                      </a:endParaRPr>
                    </a:p>
                  </a:txBody>
                  <a:tcPr marL="142875" marR="9525" marT="9525" marB="0" anchor="ctr"/>
                </a:tc>
              </a:tr>
              <a:tr h="11927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 dirty="0">
                          <a:effectLst/>
                        </a:rPr>
                        <a:t>4. </a:t>
                      </a:r>
                      <a:r>
                        <a:rPr lang="zh-TW" altLang="en-US" sz="1800" u="none" strike="noStrike" dirty="0">
                          <a:effectLst/>
                        </a:rPr>
                        <a:t>目前最新的詐騙內容則是「網拍取貨」，內容為：「</a:t>
                      </a:r>
                      <a:r>
                        <a:rPr lang="en-US" altLang="zh-TW" sz="1800" u="none" strike="noStrike" dirty="0">
                          <a:effectLst/>
                        </a:rPr>
                        <a:t>OOO</a:t>
                      </a:r>
                      <a:r>
                        <a:rPr lang="zh-TW" altLang="en-US" sz="1800" u="none" strike="noStrike" dirty="0">
                          <a:effectLst/>
                        </a:rPr>
                        <a:t>先生，你的</a:t>
                      </a:r>
                      <a:r>
                        <a:rPr lang="en-US" altLang="zh-TW" sz="1800" u="none" strike="noStrike" dirty="0">
                          <a:effectLst/>
                        </a:rPr>
                        <a:t>OO</a:t>
                      </a:r>
                      <a:r>
                        <a:rPr lang="zh-TW" altLang="en-US" sz="1800" u="none" strike="noStrike" dirty="0">
                          <a:effectLst/>
                        </a:rPr>
                        <a:t>網拍商品已經送達門市，寄件代碼 </a:t>
                      </a:r>
                      <a:r>
                        <a:rPr lang="en-US" altLang="zh-TW" sz="1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http://goo.gl/uq****</a:t>
                      </a:r>
                      <a:r>
                        <a:rPr lang="zh-TW" altLang="en-US" sz="1800" u="none" strike="noStrike" dirty="0">
                          <a:effectLst/>
                        </a:rPr>
                        <a:t>」，要求點擊網址，安裝</a:t>
                      </a:r>
                      <a:r>
                        <a:rPr lang="en-US" altLang="zh-TW" sz="1800" u="none" strike="noStrike" dirty="0">
                          <a:effectLst/>
                        </a:rPr>
                        <a:t>APK</a:t>
                      </a:r>
                      <a:r>
                        <a:rPr lang="zh-TW" altLang="en-US" sz="1800" u="none" strike="noStrike" dirty="0">
                          <a:effectLst/>
                        </a:rPr>
                        <a:t>後造成金錢損失。</a:t>
                      </a:r>
                      <a:endParaRPr lang="zh-TW" alt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Georgia" panose="02040502050405020303" pitchFamily="18" charset="0"/>
                        <a:ea typeface="新細明體" panose="02020500000000000000" pitchFamily="18" charset="-120"/>
                      </a:endParaRPr>
                    </a:p>
                  </a:txBody>
                  <a:tcPr marL="142875" marR="9525" marT="9525" marB="0" anchor="ctr"/>
                </a:tc>
              </a:tr>
            </a:tbl>
          </a:graphicData>
        </a:graphic>
      </p:graphicFrame>
      <p:sp>
        <p:nvSpPr>
          <p:cNvPr id="14" name="矩形 13"/>
          <p:cNvSpPr/>
          <p:nvPr/>
        </p:nvSpPr>
        <p:spPr>
          <a:xfrm>
            <a:off x="4357164" y="4793734"/>
            <a:ext cx="4671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http://blog.trendmicro.com.tw/?p=6279</a:t>
            </a:r>
          </a:p>
        </p:txBody>
      </p:sp>
    </p:spTree>
    <p:extLst>
      <p:ext uri="{BB962C8B-B14F-4D97-AF65-F5344CB8AC3E}">
        <p14:creationId xmlns:p14="http://schemas.microsoft.com/office/powerpoint/2010/main" val="412096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900" y="127000"/>
            <a:ext cx="11518900" cy="1358900"/>
          </a:xfrm>
        </p:spPr>
        <p:txBody>
          <a:bodyPr>
            <a:normAutofit/>
          </a:bodyPr>
          <a:lstStyle/>
          <a:p>
            <a:r>
              <a:rPr lang="zh-TW" altLang="en-US" dirty="0"/>
              <a:t>減少您</a:t>
            </a:r>
            <a:r>
              <a:rPr lang="zh-TW" altLang="en-US" dirty="0" smtClean="0"/>
              <a:t>遭受騙之</a:t>
            </a:r>
            <a:r>
              <a:rPr lang="zh-TW" altLang="en-US" dirty="0"/>
              <a:t>機會</a:t>
            </a:r>
            <a:endParaRPr lang="zh-TW" altLang="en-US" sz="1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43012" y="1696491"/>
            <a:ext cx="8534400" cy="3615267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不要太好奇。</a:t>
            </a:r>
            <a:endParaRPr lang="en-US" altLang="zh-TW" sz="3200" dirty="0" smtClean="0"/>
          </a:p>
          <a:p>
            <a:r>
              <a:rPr lang="zh-TW" altLang="en-US" sz="3200" dirty="0" smtClean="0"/>
              <a:t>不要點不明</a:t>
            </a:r>
            <a:r>
              <a:rPr lang="zh-TW" altLang="en-US" sz="3200" dirty="0" smtClean="0"/>
              <a:t>連結。</a:t>
            </a:r>
            <a:endParaRPr lang="en-US" altLang="zh-TW" sz="3200" dirty="0" smtClean="0"/>
          </a:p>
          <a:p>
            <a:r>
              <a:rPr lang="zh-TW" altLang="en-US" sz="3200" dirty="0" smtClean="0"/>
              <a:t>訊息要</a:t>
            </a:r>
            <a:r>
              <a:rPr lang="zh-TW" altLang="en-US" sz="3200" dirty="0"/>
              <a:t>查</a:t>
            </a:r>
            <a:r>
              <a:rPr lang="zh-TW" altLang="en-US" sz="3200" dirty="0" smtClean="0"/>
              <a:t>証</a:t>
            </a:r>
            <a:r>
              <a:rPr lang="zh-TW" altLang="en-US" sz="3200" dirty="0" smtClean="0"/>
              <a:t>。</a:t>
            </a:r>
            <a:endParaRPr lang="en-US" altLang="zh-TW" sz="3200" dirty="0" smtClean="0"/>
          </a:p>
          <a:p>
            <a:r>
              <a:rPr lang="zh-TW" altLang="en-US" sz="3200" dirty="0" smtClean="0">
                <a:solidFill>
                  <a:srgbClr val="FF0000"/>
                </a:solidFill>
              </a:rPr>
              <a:t>安裝</a:t>
            </a:r>
            <a:r>
              <a:rPr lang="zh-TW" altLang="en-US" sz="3200" dirty="0" smtClean="0">
                <a:solidFill>
                  <a:srgbClr val="FF0000"/>
                </a:solidFill>
              </a:rPr>
              <a:t>防護</a:t>
            </a:r>
            <a:r>
              <a:rPr lang="en-US" altLang="zh-TW" sz="3200" dirty="0" smtClean="0">
                <a:solidFill>
                  <a:srgbClr val="FF0000"/>
                </a:solidFill>
              </a:rPr>
              <a:t>APP</a:t>
            </a:r>
            <a:r>
              <a:rPr lang="zh-TW" altLang="en-US" sz="3200" dirty="0" smtClean="0"/>
              <a:t>。</a:t>
            </a:r>
            <a:endParaRPr lang="en-US" altLang="zh-TW" sz="3200" dirty="0"/>
          </a:p>
          <a:p>
            <a:r>
              <a:rPr lang="zh-TW" altLang="en-US" sz="3200" dirty="0" smtClean="0"/>
              <a:t>安全</a:t>
            </a:r>
            <a:r>
              <a:rPr lang="zh-TW" altLang="en-US" sz="3200" dirty="0"/>
              <a:t>性設定。</a:t>
            </a:r>
            <a:endParaRPr lang="en-US" altLang="zh-TW" sz="3200" dirty="0"/>
          </a:p>
          <a:p>
            <a:pPr marL="0" indent="0">
              <a:buNone/>
            </a:pPr>
            <a:endParaRPr lang="zh-TW" altLang="en-US" sz="3200" dirty="0"/>
          </a:p>
        </p:txBody>
      </p:sp>
      <p:grpSp>
        <p:nvGrpSpPr>
          <p:cNvPr id="7" name="群組 6"/>
          <p:cNvGrpSpPr/>
          <p:nvPr/>
        </p:nvGrpSpPr>
        <p:grpSpPr>
          <a:xfrm>
            <a:off x="6642100" y="2908300"/>
            <a:ext cx="3832224" cy="3440642"/>
            <a:chOff x="6756400" y="1394884"/>
            <a:chExt cx="5144125" cy="4910666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6400" y="1695450"/>
              <a:ext cx="4610100" cy="4610100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290425" y="1394884"/>
              <a:ext cx="4610100" cy="4610100"/>
            </a:xfrm>
            <a:prstGeom prst="rect">
              <a:avLst/>
            </a:prstGeom>
          </p:spPr>
        </p:pic>
        <p:sp>
          <p:nvSpPr>
            <p:cNvPr id="5" name="禁止標誌 4"/>
            <p:cNvSpPr/>
            <p:nvPr/>
          </p:nvSpPr>
          <p:spPr>
            <a:xfrm rot="236065">
              <a:off x="7568093" y="2006814"/>
              <a:ext cx="3517900" cy="3484712"/>
            </a:xfrm>
            <a:prstGeom prst="noSmoking">
              <a:avLst>
                <a:gd name="adj" fmla="val 5424"/>
              </a:avLst>
            </a:prstGeom>
            <a:solidFill>
              <a:schemeClr val="tx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12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8778" y="0"/>
            <a:ext cx="7465621" cy="1507067"/>
          </a:xfrm>
        </p:spPr>
        <p:txBody>
          <a:bodyPr/>
          <a:lstStyle/>
          <a:p>
            <a:pPr algn="l"/>
            <a:r>
              <a:rPr lang="zh-TW" altLang="en-US" dirty="0" smtClean="0"/>
              <a:t>時</a:t>
            </a:r>
            <a:r>
              <a:rPr lang="zh-TW" altLang="en-US" dirty="0"/>
              <a:t>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68778" y="1507067"/>
            <a:ext cx="10018322" cy="3615267"/>
          </a:xfrm>
        </p:spPr>
        <p:txBody>
          <a:bodyPr>
            <a:normAutofit/>
          </a:bodyPr>
          <a:lstStyle/>
          <a:p>
            <a:pPr lvl="1"/>
            <a:r>
              <a:rPr lang="zh-TW" altLang="zh-TW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</a:t>
            </a:r>
            <a:r>
              <a:rPr lang="en-US" altLang="zh-TW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</a:t>
            </a:r>
            <a:r>
              <a:rPr lang="zh-TW" altLang="zh-TW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次演練：</a:t>
            </a:r>
            <a:r>
              <a:rPr lang="en-US" altLang="zh-TW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104 </a:t>
            </a:r>
            <a:r>
              <a:rPr lang="zh-TW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 </a:t>
            </a:r>
            <a:r>
              <a:rPr lang="en-US" altLang="zh-TW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altLang="zh-TW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TW" altLang="zh-TW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月</a:t>
            </a:r>
            <a:r>
              <a:rPr lang="zh-TW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endParaRPr lang="en-US" altLang="zh-TW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altLang="zh-TW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zh-TW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 </a:t>
            </a:r>
            <a:r>
              <a:rPr lang="en-US" altLang="zh-TW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zh-TW" altLang="en-US" sz="48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次演練</a:t>
            </a:r>
            <a:r>
              <a:rPr lang="zh-TW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en-US" altLang="zh-TW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104 </a:t>
            </a:r>
            <a:r>
              <a:rPr lang="zh-TW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 </a:t>
            </a:r>
            <a:r>
              <a:rPr lang="en-US" altLang="zh-TW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altLang="zh-TW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TW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月。</a:t>
            </a:r>
            <a:endParaRPr lang="zh-TW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953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905" y="368298"/>
            <a:ext cx="5812395" cy="4341133"/>
          </a:xfrm>
        </p:spPr>
      </p:pic>
      <p:sp>
        <p:nvSpPr>
          <p:cNvPr id="5" name="矩形 4"/>
          <p:cNvSpPr/>
          <p:nvPr/>
        </p:nvSpPr>
        <p:spPr>
          <a:xfrm>
            <a:off x="461404" y="501912"/>
            <a:ext cx="4663456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rgbClr val="333333"/>
                </a:solidFill>
                <a:latin typeface="微軟正黑體" panose="020B0604030504040204" pitchFamily="34" charset="-120"/>
              </a:rPr>
              <a:t>Virus Shield</a:t>
            </a:r>
            <a:r>
              <a:rPr lang="zh-TW" altLang="en-US" dirty="0">
                <a:solidFill>
                  <a:srgbClr val="333333"/>
                </a:solidFill>
                <a:latin typeface="微軟正黑體" panose="020B0604030504040204" pitchFamily="34" charset="-120"/>
              </a:rPr>
              <a:t>原本是作為付費下載的防毒</a:t>
            </a:r>
            <a:r>
              <a:rPr lang="en-US" altLang="zh-TW" dirty="0">
                <a:solidFill>
                  <a:srgbClr val="333333"/>
                </a:solidFill>
                <a:latin typeface="微軟正黑體" panose="020B0604030504040204" pitchFamily="34" charset="-120"/>
              </a:rPr>
              <a:t>App</a:t>
            </a:r>
            <a:r>
              <a:rPr lang="zh-TW" altLang="en-US" dirty="0">
                <a:solidFill>
                  <a:srgbClr val="333333"/>
                </a:solidFill>
                <a:latin typeface="微軟正黑體" panose="020B0604030504040204" pitchFamily="34" charset="-120"/>
              </a:rPr>
              <a:t>在</a:t>
            </a:r>
            <a:r>
              <a:rPr lang="en-US" altLang="zh-TW" dirty="0">
                <a:solidFill>
                  <a:srgbClr val="333333"/>
                </a:solidFill>
                <a:latin typeface="微軟正黑體" panose="020B0604030504040204" pitchFamily="34" charset="-120"/>
              </a:rPr>
              <a:t>Google Play</a:t>
            </a:r>
            <a:r>
              <a:rPr lang="zh-TW" altLang="en-US" dirty="0">
                <a:solidFill>
                  <a:srgbClr val="333333"/>
                </a:solidFill>
                <a:latin typeface="微軟正黑體" panose="020B0604030504040204" pitchFamily="34" charset="-120"/>
              </a:rPr>
              <a:t>上供人下載，定價為</a:t>
            </a:r>
            <a:r>
              <a:rPr lang="en-US" altLang="zh-TW" dirty="0">
                <a:solidFill>
                  <a:srgbClr val="333333"/>
                </a:solidFill>
                <a:latin typeface="微軟正黑體" panose="020B0604030504040204" pitchFamily="34" charset="-120"/>
              </a:rPr>
              <a:t>3.99</a:t>
            </a:r>
            <a:r>
              <a:rPr lang="zh-TW" altLang="en-US" dirty="0">
                <a:solidFill>
                  <a:srgbClr val="333333"/>
                </a:solidFill>
                <a:latin typeface="微軟正黑體" panose="020B0604030504040204" pitchFamily="34" charset="-120"/>
              </a:rPr>
              <a:t>美元</a:t>
            </a:r>
            <a:r>
              <a:rPr lang="zh-TW" altLang="en-US" dirty="0" smtClean="0">
                <a:solidFill>
                  <a:srgbClr val="333333"/>
                </a:solidFill>
                <a:latin typeface="微軟正黑體" panose="020B0604030504040204" pitchFamily="34" charset="-120"/>
              </a:rPr>
              <a:t>。</a:t>
            </a:r>
            <a:endParaRPr lang="en-US" altLang="zh-TW" dirty="0" smtClean="0">
              <a:solidFill>
                <a:srgbClr val="333333"/>
              </a:solidFill>
              <a:latin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rgbClr val="333333"/>
                </a:solidFill>
                <a:latin typeface="微軟正黑體" panose="020B0604030504040204" pitchFamily="34" charset="-120"/>
              </a:rPr>
              <a:t>該</a:t>
            </a:r>
            <a:r>
              <a:rPr lang="en-US" altLang="zh-TW" dirty="0">
                <a:solidFill>
                  <a:srgbClr val="333333"/>
                </a:solidFill>
                <a:latin typeface="微軟正黑體" panose="020B0604030504040204" pitchFamily="34" charset="-120"/>
              </a:rPr>
              <a:t>App</a:t>
            </a:r>
            <a:r>
              <a:rPr lang="zh-TW" altLang="en-US" dirty="0">
                <a:solidFill>
                  <a:srgbClr val="333333"/>
                </a:solidFill>
                <a:latin typeface="微軟正黑體" panose="020B0604030504040204" pitchFamily="34" charset="-120"/>
              </a:rPr>
              <a:t>宣稱有各種豐富的防護安全功能，但實際上唯一功能就是在圖標上將</a:t>
            </a:r>
            <a:r>
              <a:rPr lang="en-US" altLang="zh-TW" dirty="0">
                <a:solidFill>
                  <a:srgbClr val="333333"/>
                </a:solidFill>
                <a:latin typeface="微軟正黑體" panose="020B0604030504040204" pitchFamily="34" charset="-120"/>
              </a:rPr>
              <a:t>X</a:t>
            </a:r>
            <a:r>
              <a:rPr lang="zh-TW" altLang="en-US" dirty="0">
                <a:solidFill>
                  <a:srgbClr val="333333"/>
                </a:solidFill>
                <a:latin typeface="微軟正黑體" panose="020B0604030504040204" pitchFamily="34" charset="-120"/>
              </a:rPr>
              <a:t>的符號變成打勾，並在</a:t>
            </a:r>
            <a:r>
              <a:rPr lang="en-US" altLang="zh-TW" dirty="0">
                <a:solidFill>
                  <a:srgbClr val="333333"/>
                </a:solidFill>
                <a:latin typeface="微軟正黑體" panose="020B0604030504040204" pitchFamily="34" charset="-120"/>
              </a:rPr>
              <a:t>Google Play</a:t>
            </a:r>
            <a:r>
              <a:rPr lang="zh-TW" altLang="en-US" dirty="0">
                <a:solidFill>
                  <a:srgbClr val="333333"/>
                </a:solidFill>
                <a:latin typeface="微軟正黑體" panose="020B0604030504040204" pitchFamily="34" charset="-120"/>
              </a:rPr>
              <a:t>上成為熱門付費下載</a:t>
            </a:r>
            <a:r>
              <a:rPr lang="en-US" altLang="zh-TW" dirty="0">
                <a:solidFill>
                  <a:srgbClr val="333333"/>
                </a:solidFill>
                <a:latin typeface="微軟正黑體" panose="020B0604030504040204" pitchFamily="34" charset="-120"/>
              </a:rPr>
              <a:t>App</a:t>
            </a:r>
            <a:r>
              <a:rPr lang="zh-TW" altLang="en-US" dirty="0" smtClean="0">
                <a:solidFill>
                  <a:srgbClr val="333333"/>
                </a:solidFill>
                <a:latin typeface="微軟正黑體" panose="020B0604030504040204" pitchFamily="34" charset="-120"/>
              </a:rPr>
              <a:t>。</a:t>
            </a:r>
            <a:endParaRPr lang="en-US" altLang="zh-TW" dirty="0" smtClean="0">
              <a:solidFill>
                <a:srgbClr val="333333"/>
              </a:solidFill>
              <a:latin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rgbClr val="333333"/>
                </a:solidFill>
                <a:latin typeface="微軟正黑體" panose="020B0604030504040204" pitchFamily="34" charset="-120"/>
              </a:rPr>
              <a:t>被</a:t>
            </a:r>
            <a:r>
              <a:rPr lang="en-US" altLang="zh-TW" dirty="0">
                <a:solidFill>
                  <a:srgbClr val="333333"/>
                </a:solidFill>
                <a:latin typeface="微軟正黑體" panose="020B0604030504040204" pitchFamily="34" charset="-120"/>
              </a:rPr>
              <a:t>Android Police</a:t>
            </a:r>
            <a:r>
              <a:rPr lang="zh-TW" altLang="en-US" dirty="0">
                <a:solidFill>
                  <a:srgbClr val="333333"/>
                </a:solidFill>
                <a:latin typeface="微軟正黑體" panose="020B0604030504040204" pitchFamily="34" charset="-120"/>
              </a:rPr>
              <a:t>實際檢測發現沒有任何的防護功能之後，</a:t>
            </a:r>
            <a:r>
              <a:rPr lang="en-US" altLang="zh-TW" dirty="0">
                <a:solidFill>
                  <a:srgbClr val="333333"/>
                </a:solidFill>
                <a:latin typeface="微軟正黑體" panose="020B0604030504040204" pitchFamily="34" charset="-120"/>
              </a:rPr>
              <a:t>Google</a:t>
            </a:r>
            <a:r>
              <a:rPr lang="zh-TW" altLang="en-US" dirty="0">
                <a:solidFill>
                  <a:srgbClr val="333333"/>
                </a:solidFill>
                <a:latin typeface="微軟正黑體" panose="020B0604030504040204" pitchFamily="34" charset="-120"/>
              </a:rPr>
              <a:t>立即將</a:t>
            </a:r>
            <a:r>
              <a:rPr lang="en-US" altLang="zh-TW" dirty="0">
                <a:solidFill>
                  <a:srgbClr val="333333"/>
                </a:solidFill>
                <a:latin typeface="微軟正黑體" panose="020B0604030504040204" pitchFamily="34" charset="-120"/>
              </a:rPr>
              <a:t>Virus Shield</a:t>
            </a:r>
            <a:r>
              <a:rPr lang="zh-TW" altLang="en-US" dirty="0">
                <a:solidFill>
                  <a:srgbClr val="333333"/>
                </a:solidFill>
                <a:latin typeface="微軟正黑體" panose="020B0604030504040204" pitchFamily="34" charset="-120"/>
              </a:rPr>
              <a:t>自</a:t>
            </a:r>
            <a:r>
              <a:rPr lang="en-US" altLang="zh-TW" dirty="0">
                <a:solidFill>
                  <a:srgbClr val="333333"/>
                </a:solidFill>
                <a:latin typeface="微軟正黑體" panose="020B0604030504040204" pitchFamily="34" charset="-120"/>
              </a:rPr>
              <a:t>Google Play</a:t>
            </a:r>
            <a:r>
              <a:rPr lang="zh-TW" altLang="en-US" dirty="0">
                <a:solidFill>
                  <a:srgbClr val="333333"/>
                </a:solidFill>
                <a:latin typeface="微軟正黑體" panose="020B0604030504040204" pitchFamily="34" charset="-120"/>
              </a:rPr>
              <a:t>下架，但下載次數預估已超過</a:t>
            </a:r>
            <a:r>
              <a:rPr lang="en-US" altLang="zh-TW" dirty="0">
                <a:solidFill>
                  <a:srgbClr val="333333"/>
                </a:solidFill>
                <a:latin typeface="微軟正黑體" panose="020B0604030504040204" pitchFamily="34" charset="-120"/>
              </a:rPr>
              <a:t>10000</a:t>
            </a:r>
            <a:r>
              <a:rPr lang="zh-TW" altLang="en-US" dirty="0">
                <a:solidFill>
                  <a:srgbClr val="333333"/>
                </a:solidFill>
                <a:latin typeface="微軟正黑體" panose="020B0604030504040204" pitchFamily="34" charset="-120"/>
              </a:rPr>
              <a:t>次。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461404" y="6488668"/>
            <a:ext cx="4663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http://www.ithome.com.tw/news/87084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461404" y="5453477"/>
            <a:ext cx="8428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使用者若想安裝安全防護軟體，建議可選擇有信譽的防毒軟體開發商，目前像是賽門鐵克、趨勢、</a:t>
            </a:r>
            <a:r>
              <a:rPr lang="en-US" altLang="zh-TW" dirty="0"/>
              <a:t>McAfee</a:t>
            </a:r>
            <a:r>
              <a:rPr lang="zh-TW" altLang="en-US" dirty="0"/>
              <a:t>、</a:t>
            </a:r>
            <a:r>
              <a:rPr lang="en-US" altLang="zh-TW" dirty="0"/>
              <a:t>AVG</a:t>
            </a:r>
            <a:r>
              <a:rPr lang="zh-TW" altLang="en-US" dirty="0"/>
              <a:t>等都有推出產品，也提供試用版供免費下載。</a:t>
            </a:r>
          </a:p>
        </p:txBody>
      </p:sp>
    </p:spTree>
    <p:extLst>
      <p:ext uri="{BB962C8B-B14F-4D97-AF65-F5344CB8AC3E}">
        <p14:creationId xmlns:p14="http://schemas.microsoft.com/office/powerpoint/2010/main" val="173321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4212" y="563032"/>
            <a:ext cx="8534400" cy="1507067"/>
          </a:xfrm>
        </p:spPr>
        <p:txBody>
          <a:bodyPr/>
          <a:lstStyle/>
          <a:p>
            <a:r>
              <a:rPr lang="zh-TW" altLang="en-US" dirty="0" smtClean="0"/>
              <a:t>介紹防護ＡＰＰ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65312" y="1849966"/>
            <a:ext cx="8534400" cy="3615267"/>
          </a:xfrm>
        </p:spPr>
        <p:txBody>
          <a:bodyPr>
            <a:normAutofit/>
          </a:bodyPr>
          <a:lstStyle/>
          <a:p>
            <a:r>
              <a:rPr lang="en-US" altLang="zh-TW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Call Save APP </a:t>
            </a:r>
            <a:r>
              <a:rPr lang="zh-TW" altLang="en-US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防駭通</a:t>
            </a:r>
            <a:endParaRPr lang="en-US" altLang="zh-TW" sz="48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altLang="zh-TW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B4Click</a:t>
            </a:r>
          </a:p>
          <a:p>
            <a:r>
              <a:rPr lang="zh-TW" altLang="en-US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安全達人</a:t>
            </a:r>
            <a:endParaRPr lang="zh-TW" alt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657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8" y="1155700"/>
            <a:ext cx="3163512" cy="5433527"/>
          </a:xfrm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58" y="300654"/>
            <a:ext cx="3806406" cy="628857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932" y="300654"/>
            <a:ext cx="3344497" cy="557745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37967" y="300654"/>
            <a:ext cx="3791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Call Save APP </a:t>
            </a:r>
            <a:r>
              <a:rPr lang="zh-TW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防駭通</a:t>
            </a:r>
            <a:endParaRPr lang="en-US" altLang="zh-TW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616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211" y="491112"/>
            <a:ext cx="3137318" cy="557745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682" y="491112"/>
            <a:ext cx="3230404" cy="557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8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90" y="-14817"/>
            <a:ext cx="3717130" cy="682836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390" y="-1"/>
            <a:ext cx="3840957" cy="682836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932" y="-29634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5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535" y="965200"/>
            <a:ext cx="2941414" cy="514985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175" y="965200"/>
            <a:ext cx="2818701" cy="514985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102" y="965200"/>
            <a:ext cx="3015785" cy="514985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77" y="965200"/>
            <a:ext cx="2782490" cy="514985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49445" y="247134"/>
            <a:ext cx="17972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B4Click</a:t>
            </a:r>
          </a:p>
        </p:txBody>
      </p:sp>
    </p:spTree>
    <p:extLst>
      <p:ext uri="{BB962C8B-B14F-4D97-AF65-F5344CB8AC3E}">
        <p14:creationId xmlns:p14="http://schemas.microsoft.com/office/powerpoint/2010/main" val="52347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35" y="281355"/>
            <a:ext cx="3774777" cy="6037383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910" y="281355"/>
            <a:ext cx="3857625" cy="6037384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133" y="281353"/>
            <a:ext cx="3857625" cy="603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4" y="736600"/>
            <a:ext cx="3279626" cy="583044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177800"/>
            <a:ext cx="3857625" cy="652894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177800"/>
            <a:ext cx="3857625" cy="59817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87330" y="17780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安全達人</a:t>
            </a:r>
          </a:p>
        </p:txBody>
      </p:sp>
    </p:spTree>
    <p:extLst>
      <p:ext uri="{BB962C8B-B14F-4D97-AF65-F5344CB8AC3E}">
        <p14:creationId xmlns:p14="http://schemas.microsoft.com/office/powerpoint/2010/main" val="351100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475" y="0"/>
            <a:ext cx="3857625" cy="6858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0" y="0"/>
            <a:ext cx="3857625" cy="6858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672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1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4"/>
          <a:stretch/>
        </p:blipFill>
        <p:spPr>
          <a:xfrm>
            <a:off x="6041658" y="1072660"/>
            <a:ext cx="5361353" cy="4935416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8"/>
          <a:stretch/>
        </p:blipFill>
        <p:spPr>
          <a:xfrm>
            <a:off x="565394" y="1072660"/>
            <a:ext cx="5357446" cy="49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1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6401" y="209813"/>
            <a:ext cx="8534400" cy="1260325"/>
          </a:xfrm>
        </p:spPr>
        <p:txBody>
          <a:bodyPr/>
          <a:lstStyle/>
          <a:p>
            <a:r>
              <a:rPr lang="zh-TW" altLang="en-US" dirty="0"/>
              <a:t>社交</a:t>
            </a:r>
            <a:r>
              <a:rPr lang="zh-TW" altLang="en-US" dirty="0" smtClean="0"/>
              <a:t>工程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93799" y="854185"/>
            <a:ext cx="9437917" cy="157786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200000"/>
              </a:lnSpc>
            </a:pPr>
            <a:r>
              <a:rPr lang="zh-TW" altLang="en-US" dirty="0"/>
              <a:t>社交工程 </a:t>
            </a:r>
            <a:r>
              <a:rPr lang="en-US" altLang="zh-TW" dirty="0"/>
              <a:t>(Social Engineering) </a:t>
            </a:r>
            <a:r>
              <a:rPr lang="zh-TW" altLang="en-US" dirty="0"/>
              <a:t>係利用人性</a:t>
            </a:r>
            <a:r>
              <a:rPr lang="zh-TW" altLang="en-US" dirty="0" smtClean="0"/>
              <a:t>弱點，</a:t>
            </a:r>
            <a:r>
              <a:rPr lang="zh-TW" altLang="en-US" dirty="0"/>
              <a:t>應用簡單的溝通和</a:t>
            </a:r>
            <a:r>
              <a:rPr lang="zh-TW" altLang="en-US" dirty="0">
                <a:solidFill>
                  <a:srgbClr val="FF0000"/>
                </a:solidFill>
              </a:rPr>
              <a:t>欺騙</a:t>
            </a:r>
            <a:r>
              <a:rPr lang="zh-TW" altLang="en-US" dirty="0"/>
              <a:t>技倆，以獲取</a:t>
            </a:r>
            <a:r>
              <a:rPr lang="zh-TW" altLang="en-US" dirty="0">
                <a:solidFill>
                  <a:srgbClr val="FF0000"/>
                </a:solidFill>
              </a:rPr>
              <a:t>帳號</a:t>
            </a:r>
            <a:r>
              <a:rPr lang="zh-TW" altLang="en-US" dirty="0"/>
              <a:t>、</a:t>
            </a:r>
            <a:r>
              <a:rPr lang="zh-TW" altLang="en-US" dirty="0">
                <a:solidFill>
                  <a:srgbClr val="FF0000"/>
                </a:solidFill>
              </a:rPr>
              <a:t>通行碼</a:t>
            </a:r>
            <a:r>
              <a:rPr lang="zh-TW" altLang="en-US" dirty="0"/>
              <a:t>、</a:t>
            </a:r>
            <a:r>
              <a:rPr lang="zh-TW" altLang="en-US" dirty="0">
                <a:solidFill>
                  <a:srgbClr val="FF0000"/>
                </a:solidFill>
              </a:rPr>
              <a:t>身份證號碼</a:t>
            </a:r>
            <a:r>
              <a:rPr lang="zh-TW" altLang="en-US" dirty="0"/>
              <a:t>或</a:t>
            </a:r>
            <a:r>
              <a:rPr lang="zh-TW" altLang="en-US" dirty="0">
                <a:solidFill>
                  <a:srgbClr val="FF0000"/>
                </a:solidFill>
              </a:rPr>
              <a:t>其他機敏資料</a:t>
            </a:r>
            <a:r>
              <a:rPr lang="zh-TW" altLang="en-US" dirty="0"/>
              <a:t>，來</a:t>
            </a:r>
            <a:r>
              <a:rPr lang="zh-TW" altLang="en-US" dirty="0" smtClean="0"/>
              <a:t>突破資</a:t>
            </a:r>
            <a:r>
              <a:rPr lang="zh-TW" altLang="en-US" dirty="0"/>
              <a:t>通安全防護，遂行其非法的存取、破壞</a:t>
            </a:r>
            <a:r>
              <a:rPr lang="zh-TW" altLang="en-US" dirty="0" smtClean="0"/>
              <a:t>行為。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684483"/>
              </p:ext>
            </p:extLst>
          </p:nvPr>
        </p:nvGraphicFramePr>
        <p:xfrm>
          <a:off x="0" y="6483879"/>
          <a:ext cx="2664019" cy="374121"/>
        </p:xfrm>
        <a:graphic>
          <a:graphicData uri="http://schemas.openxmlformats.org/drawingml/2006/table">
            <a:tbl>
              <a:tblPr/>
              <a:tblGrid>
                <a:gridCol w="2619569"/>
                <a:gridCol w="44450"/>
              </a:tblGrid>
              <a:tr h="374121">
                <a:tc>
                  <a:txBody>
                    <a:bodyPr/>
                    <a:lstStyle/>
                    <a:p>
                      <a:pPr algn="r"/>
                      <a:r>
                        <a:rPr lang="zh-TW" altLang="en-US" sz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資料來源：</a:t>
                      </a:r>
                      <a:r>
                        <a:rPr lang="zh-TW" altLang="en-US" sz="1200" dirty="0">
                          <a:solidFill>
                            <a:srgbClr val="0066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hlinkClick r:id="rId2"/>
                        </a:rPr>
                        <a:t>行政院國家安全資通會報</a:t>
                      </a:r>
                      <a:endParaRPr lang="zh-TW" altLang="en-US" sz="1200" dirty="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dirty="0"/>
                        <a:t> 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標題 1"/>
          <p:cNvSpPr txBox="1">
            <a:spLocks/>
          </p:cNvSpPr>
          <p:nvPr/>
        </p:nvSpPr>
        <p:spPr>
          <a:xfrm>
            <a:off x="1447800" y="2432047"/>
            <a:ext cx="7623000" cy="6159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000" dirty="0" smtClean="0"/>
              <a:t>常見的社交工程攻擊方式</a:t>
            </a:r>
            <a:r>
              <a:rPr lang="en-US" altLang="zh-TW" sz="2000" dirty="0" smtClean="0"/>
              <a:t>︰</a:t>
            </a:r>
            <a:endParaRPr lang="zh-TW" altLang="en-US" sz="2000" dirty="0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1316859" y="3076419"/>
            <a:ext cx="8534400" cy="3121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/>
              <a:t>電話詐騙</a:t>
            </a:r>
          </a:p>
          <a:p>
            <a:r>
              <a:rPr lang="zh-TW" altLang="en-US" dirty="0" smtClean="0">
                <a:solidFill>
                  <a:srgbClr val="FF0000"/>
                </a:solidFill>
              </a:rPr>
              <a:t>電子郵件詐騙</a:t>
            </a:r>
          </a:p>
          <a:p>
            <a:r>
              <a:rPr lang="zh-TW" altLang="en-US" dirty="0" smtClean="0"/>
              <a:t>網路釣魚</a:t>
            </a:r>
          </a:p>
          <a:p>
            <a:r>
              <a:rPr lang="zh-TW" altLang="en-US" dirty="0" smtClean="0"/>
              <a:t>圖片內含惡意程式</a:t>
            </a:r>
          </a:p>
          <a:p>
            <a:r>
              <a:rPr lang="zh-TW" altLang="en-US" dirty="0" smtClean="0"/>
              <a:t>偽裝修補程式</a:t>
            </a:r>
          </a:p>
          <a:p>
            <a:r>
              <a:rPr lang="zh-TW" altLang="en-US" dirty="0" smtClean="0">
                <a:solidFill>
                  <a:srgbClr val="FF0000"/>
                </a:solidFill>
              </a:rPr>
              <a:t>即時通訊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lvl="1"/>
            <a:r>
              <a:rPr lang="en-US" altLang="zh-TW" dirty="0" smtClean="0"/>
              <a:t>(LINE,  FB Messenger, Skype...)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3178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4212" y="448732"/>
            <a:ext cx="8534400" cy="1507067"/>
          </a:xfrm>
        </p:spPr>
        <p:txBody>
          <a:bodyPr/>
          <a:lstStyle/>
          <a:p>
            <a:r>
              <a:rPr lang="zh-TW" altLang="en-US" dirty="0" smtClean="0"/>
              <a:t>安全</a:t>
            </a:r>
            <a:r>
              <a:rPr lang="zh-TW" altLang="en-US" dirty="0"/>
              <a:t>的</a:t>
            </a:r>
            <a:r>
              <a:rPr lang="en-US" altLang="zh-TW" dirty="0" smtClean="0"/>
              <a:t>App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24172" y="1651000"/>
            <a:ext cx="2527894" cy="2840567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zh-TW" altLang="en-US" dirty="0" smtClean="0"/>
              <a:t>從</a:t>
            </a:r>
            <a:r>
              <a:rPr lang="zh-TW" altLang="en-US" dirty="0"/>
              <a:t>官網下載</a:t>
            </a:r>
            <a:r>
              <a:rPr lang="en-US" altLang="zh-TW" dirty="0" smtClean="0"/>
              <a:t>APP</a:t>
            </a:r>
            <a:r>
              <a:rPr lang="zh-TW" altLang="en-US" dirty="0"/>
              <a:t>。</a:t>
            </a:r>
            <a:endParaRPr lang="en-US" altLang="zh-TW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zh-TW" altLang="en-US" dirty="0" smtClean="0"/>
              <a:t>判斷</a:t>
            </a:r>
            <a:r>
              <a:rPr lang="zh-TW" altLang="en-US" dirty="0"/>
              <a:t>星等與</a:t>
            </a:r>
            <a:r>
              <a:rPr lang="zh-TW" altLang="en-US" dirty="0" smtClean="0"/>
              <a:t>評論。</a:t>
            </a:r>
            <a:endParaRPr lang="en-US" altLang="zh-TW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zh-TW" altLang="en-US" dirty="0"/>
              <a:t>查看要求授權</a:t>
            </a:r>
            <a:r>
              <a:rPr lang="zh-TW" altLang="en-US" dirty="0" smtClean="0"/>
              <a:t>內容</a:t>
            </a:r>
            <a:r>
              <a:rPr lang="zh-TW" altLang="en-US" dirty="0"/>
              <a:t>。</a:t>
            </a:r>
            <a:endParaRPr lang="en-US" altLang="zh-TW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zh-TW" altLang="en-US" spc="600" dirty="0" smtClean="0"/>
              <a:t>安全性設定</a:t>
            </a:r>
            <a:r>
              <a:rPr lang="zh-TW" altLang="en-US" dirty="0" smtClean="0"/>
              <a:t>。</a:t>
            </a:r>
            <a:endParaRPr lang="en-US" altLang="zh-TW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106" y="853017"/>
            <a:ext cx="2843213" cy="50546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359" y="859367"/>
            <a:ext cx="2843213" cy="50546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12" y="853017"/>
            <a:ext cx="2846785" cy="506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817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4212" y="359833"/>
            <a:ext cx="2757488" cy="795868"/>
          </a:xfrm>
        </p:spPr>
        <p:txBody>
          <a:bodyPr>
            <a:normAutofit fontScale="90000"/>
          </a:bodyPr>
          <a:lstStyle/>
          <a:p>
            <a:r>
              <a:rPr lang="en-US" altLang="zh-TW" b="1" spc="600" dirty="0" smtClean="0"/>
              <a:t>Android</a:t>
            </a:r>
            <a:br>
              <a:rPr lang="en-US" altLang="zh-TW" b="1" spc="600" dirty="0" smtClean="0"/>
            </a:br>
            <a:r>
              <a:rPr lang="zh-TW" altLang="en-US" spc="600" dirty="0" smtClean="0"/>
              <a:t>安全</a:t>
            </a:r>
            <a:r>
              <a:rPr lang="zh-TW" altLang="en-US" spc="600" dirty="0"/>
              <a:t>性</a:t>
            </a:r>
            <a:r>
              <a:rPr lang="zh-TW" altLang="en-US" spc="600" dirty="0" smtClean="0"/>
              <a:t>設定</a:t>
            </a:r>
            <a:endParaRPr lang="zh-TW" altLang="en-US" spc="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41700" y="122766"/>
            <a:ext cx="6973888" cy="1269999"/>
          </a:xfrm>
        </p:spPr>
        <p:txBody>
          <a:bodyPr/>
          <a:lstStyle/>
          <a:p>
            <a:r>
              <a:rPr lang="zh-TW" altLang="en-US" b="1" dirty="0" smtClean="0"/>
              <a:t>安全性設定「</a:t>
            </a:r>
            <a:r>
              <a:rPr lang="zh-TW" altLang="en-US" b="1" dirty="0"/>
              <a:t>安全性」中勾選「</a:t>
            </a:r>
            <a:r>
              <a:rPr lang="zh-TW" altLang="en-US" b="1" dirty="0">
                <a:hlinkClick r:id="rId2"/>
              </a:rPr>
              <a:t>驗證應用程式</a:t>
            </a:r>
            <a:r>
              <a:rPr lang="zh-TW" altLang="en-US" b="1" dirty="0"/>
              <a:t>」</a:t>
            </a:r>
            <a:r>
              <a:rPr lang="zh-TW" altLang="en-US" dirty="0" smtClean="0"/>
              <a:t>，</a:t>
            </a:r>
            <a:endParaRPr lang="en-US" altLang="zh-TW" dirty="0" smtClean="0"/>
          </a:p>
          <a:p>
            <a:r>
              <a:rPr lang="zh-TW" altLang="en-US" b="1" dirty="0"/>
              <a:t>「不要勾選」允許安裝未知來源的 </a:t>
            </a:r>
            <a:r>
              <a:rPr lang="en-US" altLang="zh-TW" b="1" dirty="0" smtClean="0"/>
              <a:t>App</a:t>
            </a:r>
            <a:endParaRPr lang="zh-TW" altLang="en-US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065" y="1629832"/>
            <a:ext cx="2765227" cy="4701117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71" y="1629832"/>
            <a:ext cx="2657873" cy="4725107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265" y="1641826"/>
            <a:ext cx="2644379" cy="470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465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end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2" y="2059027"/>
            <a:ext cx="11291888" cy="318183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altLang="zh-TW" dirty="0" smtClean="0">
                <a:hlinkClick r:id="rId2"/>
              </a:rPr>
              <a:t>http</a:t>
            </a:r>
            <a:r>
              <a:rPr lang="en-US" altLang="zh-TW" dirty="0" smtClean="0">
                <a:hlinkClick r:id="rId2"/>
              </a:rPr>
              <a:t>://net.nutc.edu.tw</a:t>
            </a:r>
            <a:r>
              <a:rPr lang="en-US" altLang="zh-TW" dirty="0" smtClean="0"/>
              <a:t>  		</a:t>
            </a:r>
            <a:r>
              <a:rPr lang="zh-TW" altLang="en-US" dirty="0" smtClean="0"/>
              <a:t>   電子郵件社交工程宣導</a:t>
            </a:r>
            <a:endParaRPr lang="en-US" altLang="zh-TW" dirty="0" smtClean="0"/>
          </a:p>
          <a:p>
            <a:pPr>
              <a:lnSpc>
                <a:spcPct val="200000"/>
              </a:lnSpc>
            </a:pPr>
            <a:r>
              <a:rPr lang="en-US" altLang="zh-TW" dirty="0" smtClean="0">
                <a:hlinkClick r:id="rId3"/>
              </a:rPr>
              <a:t>http://antivirus.nutc.edu.tw</a:t>
            </a:r>
            <a:r>
              <a:rPr lang="en-US" altLang="zh-TW" dirty="0" smtClean="0"/>
              <a:t>   </a:t>
            </a:r>
            <a:r>
              <a:rPr lang="zh-TW" altLang="en-US" dirty="0" smtClean="0"/>
              <a:t> 防毒防駭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684212" y="705339"/>
            <a:ext cx="92162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dirty="0"/>
              <a:t>社交工程雖然利用人性弱點來騙取機敏資料，讓人覺得防不勝防，但如果能隨時提高警覺，</a:t>
            </a:r>
            <a:r>
              <a:rPr lang="zh-TW" altLang="en-US" dirty="0">
                <a:solidFill>
                  <a:srgbClr val="FF0000"/>
                </a:solidFill>
              </a:rPr>
              <a:t>不未經確認即提供資料</a:t>
            </a:r>
            <a:r>
              <a:rPr lang="zh-TW" altLang="en-US" dirty="0"/>
              <a:t>、</a:t>
            </a:r>
            <a:r>
              <a:rPr lang="zh-TW" altLang="en-US" dirty="0">
                <a:solidFill>
                  <a:srgbClr val="FF0000"/>
                </a:solidFill>
              </a:rPr>
              <a:t>不開啟來路不明的電子郵件及附加檔案</a:t>
            </a:r>
            <a:r>
              <a:rPr lang="zh-TW" altLang="en-US" dirty="0"/>
              <a:t>、</a:t>
            </a:r>
            <a:r>
              <a:rPr lang="zh-TW" altLang="en-US" dirty="0">
                <a:solidFill>
                  <a:srgbClr val="FF0000"/>
                </a:solidFill>
              </a:rPr>
              <a:t>不連結及登入未經確認的網站</a:t>
            </a:r>
            <a:r>
              <a:rPr lang="zh-TW" altLang="en-US" dirty="0"/>
              <a:t>、</a:t>
            </a:r>
            <a:r>
              <a:rPr lang="zh-TW" altLang="en-US" dirty="0">
                <a:solidFill>
                  <a:srgbClr val="FF0000"/>
                </a:solidFill>
              </a:rPr>
              <a:t>不下載非法軟體及檔案</a:t>
            </a:r>
            <a:r>
              <a:rPr lang="zh-TW" altLang="en-US" dirty="0"/>
              <a:t>，就能避免社交工程的攻擊傷害。</a:t>
            </a:r>
          </a:p>
        </p:txBody>
      </p:sp>
    </p:spTree>
    <p:extLst>
      <p:ext uri="{BB962C8B-B14F-4D97-AF65-F5344CB8AC3E}">
        <p14:creationId xmlns:p14="http://schemas.microsoft.com/office/powerpoint/2010/main" val="107480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6912" y="6371169"/>
            <a:ext cx="8534400" cy="486831"/>
          </a:xfrm>
        </p:spPr>
        <p:txBody>
          <a:bodyPr>
            <a:noAutofit/>
          </a:bodyPr>
          <a:lstStyle/>
          <a:p>
            <a:r>
              <a:rPr lang="en-US" altLang="zh-TW" sz="1800" dirty="0">
                <a:hlinkClick r:id="rId4"/>
              </a:rPr>
              <a:t>https://</a:t>
            </a:r>
            <a:r>
              <a:rPr lang="en-US" altLang="zh-TW" sz="1800" dirty="0" smtClean="0">
                <a:hlinkClick r:id="rId4"/>
              </a:rPr>
              <a:t>www.youtube.com/watch?v=RyQiz8AudQo</a:t>
            </a:r>
            <a:r>
              <a:rPr lang="en-US" altLang="zh-TW" sz="1800" dirty="0" smtClean="0"/>
              <a:t/>
            </a:r>
            <a:br>
              <a:rPr lang="en-US" altLang="zh-TW" sz="1800" dirty="0" smtClean="0"/>
            </a:br>
            <a:endParaRPr lang="zh-TW" altLang="en-US" sz="1800" dirty="0"/>
          </a:p>
        </p:txBody>
      </p:sp>
      <p:pic>
        <p:nvPicPr>
          <p:cNvPr id="4" name="APT攻擊一場沒有中立國的戰爭(真實案例模擬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840" end="985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7213" y="469899"/>
            <a:ext cx="9663286" cy="5435599"/>
          </a:xfrm>
        </p:spPr>
      </p:pic>
      <p:sp>
        <p:nvSpPr>
          <p:cNvPr id="3" name="矩形 2"/>
          <p:cNvSpPr/>
          <p:nvPr/>
        </p:nvSpPr>
        <p:spPr>
          <a:xfrm>
            <a:off x="696912" y="5953667"/>
            <a:ext cx="4540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altLang="zh-TW" dirty="0" smtClean="0">
                <a:solidFill>
                  <a:srgbClr val="222222"/>
                </a:solidFill>
                <a:latin typeface="arial" panose="020B0604020202020204" pitchFamily="34" charset="0"/>
              </a:rPr>
              <a:t>APT</a:t>
            </a:r>
            <a:r>
              <a:rPr lang="zh-TW" alt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 一場</a:t>
            </a:r>
            <a:r>
              <a:rPr lang="zh-TW" altLang="en-US" dirty="0">
                <a:solidFill>
                  <a:srgbClr val="222222"/>
                </a:solidFill>
                <a:latin typeface="arial" panose="020B0604020202020204" pitchFamily="34" charset="0"/>
              </a:rPr>
              <a:t>沒有中立國的戰爭</a:t>
            </a:r>
            <a:r>
              <a:rPr lang="en-US" altLang="zh-TW" dirty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zh-TW" altLang="en-US" dirty="0">
                <a:solidFill>
                  <a:srgbClr val="222222"/>
                </a:solidFill>
                <a:latin typeface="arial" panose="020B0604020202020204" pitchFamily="34" charset="0"/>
              </a:rPr>
              <a:t>真實案例模擬</a:t>
            </a:r>
            <a:r>
              <a:rPr lang="en-US" altLang="zh-TW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  <a:endParaRPr lang="en-US" altLang="zh-TW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94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7912" y="1707875"/>
            <a:ext cx="8534400" cy="3804758"/>
          </a:xfrm>
        </p:spPr>
        <p:txBody>
          <a:bodyPr/>
          <a:lstStyle/>
          <a:p>
            <a:r>
              <a:rPr lang="zh-TW" altLang="en-US" dirty="0" smtClean="0"/>
              <a:t>收集員工感興趣的議題</a:t>
            </a:r>
            <a:endParaRPr lang="en-US" altLang="zh-TW" dirty="0" smtClean="0"/>
          </a:p>
          <a:p>
            <a:r>
              <a:rPr lang="zh-TW" altLang="en-US" dirty="0" smtClean="0"/>
              <a:t>寄發惡意電子郵件</a:t>
            </a:r>
            <a:endParaRPr lang="en-US" altLang="zh-TW" dirty="0" smtClean="0"/>
          </a:p>
          <a:p>
            <a:r>
              <a:rPr lang="zh-TW" altLang="en-US" dirty="0" smtClean="0"/>
              <a:t>等待上鈎</a:t>
            </a:r>
            <a:endParaRPr lang="en-US" altLang="zh-TW" dirty="0" smtClean="0"/>
          </a:p>
          <a:p>
            <a:r>
              <a:rPr lang="zh-TW" altLang="en-US" dirty="0" smtClean="0"/>
              <a:t>植入後門</a:t>
            </a:r>
            <a:endParaRPr lang="en-US" altLang="zh-TW" dirty="0" smtClean="0"/>
          </a:p>
          <a:p>
            <a:r>
              <a:rPr lang="zh-TW" altLang="en-US" dirty="0" smtClean="0"/>
              <a:t>竊取機密文件</a:t>
            </a:r>
            <a:endParaRPr lang="en-US" altLang="zh-TW" dirty="0" smtClean="0"/>
          </a:p>
          <a:p>
            <a:r>
              <a:rPr lang="zh-TW" altLang="en-US" dirty="0"/>
              <a:t>發動網路</a:t>
            </a:r>
            <a:r>
              <a:rPr lang="zh-TW" altLang="en-US" dirty="0" smtClean="0"/>
              <a:t>攻擊</a:t>
            </a:r>
            <a:endParaRPr lang="en-US" altLang="zh-TW" dirty="0" smtClean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1777999"/>
            <a:ext cx="6959600" cy="373463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8500" y="5512633"/>
            <a:ext cx="43390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/>
              <a:t>http://www.netadmin.com.tw/article_content.aspx?sn=1306110003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72393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6705" y="212215"/>
            <a:ext cx="8534400" cy="1507067"/>
          </a:xfrm>
        </p:spPr>
        <p:txBody>
          <a:bodyPr/>
          <a:lstStyle/>
          <a:p>
            <a:r>
              <a:rPr lang="zh-TW" altLang="en-US" dirty="0"/>
              <a:t>社交</a:t>
            </a:r>
            <a:r>
              <a:rPr lang="zh-TW" altLang="en-US" dirty="0" smtClean="0"/>
              <a:t>工程</a:t>
            </a:r>
            <a:r>
              <a:rPr lang="en-US" altLang="zh-TW" dirty="0" smtClean="0"/>
              <a:t>-</a:t>
            </a:r>
            <a:r>
              <a:rPr lang="zh-TW" altLang="en-US" dirty="0" smtClean="0"/>
              <a:t>電子郵件型態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87974" y="1520042"/>
            <a:ext cx="8908526" cy="499505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由教育部資訊及科技教育司以</a:t>
            </a:r>
            <a:r>
              <a:rPr lang="zh-TW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偽冒公務</a:t>
            </a: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</a:t>
            </a:r>
            <a:r>
              <a:rPr lang="zh-TW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個人</a:t>
            </a: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或</a:t>
            </a:r>
            <a:r>
              <a:rPr lang="zh-TW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公司行號</a:t>
            </a: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等名義發送惡意郵件給演練對象，郵件主題分為</a:t>
            </a:r>
            <a:r>
              <a:rPr lang="zh-TW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政治</a:t>
            </a: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</a:t>
            </a:r>
            <a:r>
              <a:rPr lang="zh-TW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公務</a:t>
            </a: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</a:t>
            </a:r>
            <a:r>
              <a:rPr lang="zh-TW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健康養生</a:t>
            </a: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</a:t>
            </a:r>
            <a:r>
              <a:rPr lang="zh-TW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旅遊、八卦、熱門消息、活動消息、情</a:t>
            </a:r>
            <a:r>
              <a:rPr lang="zh-TW" alt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色</a:t>
            </a:r>
            <a:r>
              <a:rPr lang="zh-TW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等類型</a:t>
            </a: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</a:t>
            </a:r>
            <a:r>
              <a:rPr lang="zh-TW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郵件內容包含連結</a:t>
            </a:r>
            <a:r>
              <a:rPr lang="zh-TW" alt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網址和</a:t>
            </a:r>
            <a:r>
              <a:rPr lang="en-US" altLang="zh-TW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zh-TW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附檔</a:t>
            </a: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 </a:t>
            </a:r>
          </a:p>
          <a:p>
            <a:pPr>
              <a:lnSpc>
                <a:spcPct val="200000"/>
              </a:lnSpc>
            </a:pP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當各單位收件人開啟郵件或點閱郵件所附連結或檔案時，即留下紀錄，俾利進行後續各單位惡意郵件開啟率及惡意連結</a:t>
            </a:r>
            <a: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或檔案</a:t>
            </a:r>
            <a: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點擊率之統計。 </a:t>
            </a:r>
          </a:p>
        </p:txBody>
      </p:sp>
    </p:spTree>
    <p:extLst>
      <p:ext uri="{BB962C8B-B14F-4D97-AF65-F5344CB8AC3E}">
        <p14:creationId xmlns:p14="http://schemas.microsoft.com/office/powerpoint/2010/main" val="39011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5459" y="414095"/>
            <a:ext cx="8534400" cy="1507067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評量標準</a:t>
            </a:r>
            <a:r>
              <a:rPr lang="zh-TW" altLang="en-US" dirty="0" smtClean="0"/>
              <a:t>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72336" y="1921162"/>
            <a:ext cx="9891705" cy="3880773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zh-TW" altLang="en-US" dirty="0"/>
              <a:t>各單位之惡意郵件開啟率及惡意連結</a:t>
            </a:r>
            <a:r>
              <a:rPr lang="en-US" altLang="zh-TW" dirty="0"/>
              <a:t>(</a:t>
            </a:r>
            <a:r>
              <a:rPr lang="zh-TW" altLang="en-US" dirty="0"/>
              <a:t>或檔案</a:t>
            </a:r>
            <a:r>
              <a:rPr lang="en-US" altLang="zh-TW" dirty="0"/>
              <a:t>)</a:t>
            </a:r>
            <a:r>
              <a:rPr lang="zh-TW" altLang="en-US" dirty="0"/>
              <a:t>點擊率計算方式如下</a:t>
            </a:r>
            <a:br>
              <a:rPr lang="zh-TW" altLang="en-US" dirty="0"/>
            </a:br>
            <a:r>
              <a:rPr lang="en-US" altLang="zh-TW" dirty="0" smtClean="0"/>
              <a:t>(</a:t>
            </a:r>
            <a:r>
              <a:rPr lang="en-US" altLang="zh-TW" dirty="0"/>
              <a:t>1) </a:t>
            </a:r>
            <a:r>
              <a:rPr lang="zh-TW" altLang="en-US" dirty="0"/>
              <a:t>惡意郵件開啟率：開啟惡意郵件之人數 </a:t>
            </a:r>
            <a:r>
              <a:rPr lang="en-US" altLang="zh-TW" dirty="0"/>
              <a:t>/ </a:t>
            </a:r>
            <a:r>
              <a:rPr lang="zh-TW" altLang="en-US" dirty="0"/>
              <a:t>機關提報人數。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zh-TW" altLang="en-US" dirty="0" smtClean="0"/>
              <a:t>　</a:t>
            </a:r>
            <a:r>
              <a:rPr lang="en-US" altLang="zh-TW" dirty="0" smtClean="0"/>
              <a:t>(</a:t>
            </a:r>
            <a:r>
              <a:rPr lang="en-US" altLang="zh-TW" dirty="0"/>
              <a:t>2) </a:t>
            </a:r>
            <a:r>
              <a:rPr lang="zh-TW" altLang="en-US" dirty="0"/>
              <a:t>惡意連結</a:t>
            </a:r>
            <a:r>
              <a:rPr lang="en-US" altLang="zh-TW" dirty="0"/>
              <a:t>(</a:t>
            </a:r>
            <a:r>
              <a:rPr lang="zh-TW" altLang="en-US" dirty="0"/>
              <a:t>或檔案</a:t>
            </a:r>
            <a:r>
              <a:rPr lang="en-US" altLang="zh-TW" dirty="0"/>
              <a:t>)</a:t>
            </a:r>
            <a:r>
              <a:rPr lang="zh-TW" altLang="en-US" dirty="0"/>
              <a:t>點擊率：點閱惡意郵件所附連結或檔案之人數 </a:t>
            </a:r>
            <a:r>
              <a:rPr lang="en-US" altLang="zh-TW" dirty="0"/>
              <a:t>/ </a:t>
            </a:r>
            <a:r>
              <a:rPr lang="zh-TW" altLang="en-US" dirty="0"/>
              <a:t>機關提報人數。 </a:t>
            </a:r>
          </a:p>
          <a:p>
            <a:pPr>
              <a:lnSpc>
                <a:spcPct val="200000"/>
              </a:lnSpc>
            </a:pP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各單位之惡意郵件開啟率應低於 </a:t>
            </a:r>
            <a:r>
              <a:rPr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10% </a:t>
            </a:r>
            <a:r>
              <a:rPr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以下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endParaRPr lang="en-US" altLang="zh-TW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200000"/>
              </a:lnSpc>
            </a:pP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惡意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連結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或檔案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點擊率應低於 </a:t>
            </a:r>
            <a:r>
              <a:rPr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6% </a:t>
            </a:r>
            <a:r>
              <a:rPr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以下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</a:p>
          <a:p>
            <a:pPr>
              <a:lnSpc>
                <a:spcPct val="200000"/>
              </a:lnSpc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6140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1076" y="456976"/>
            <a:ext cx="10024217" cy="1507067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因應本年度演練，請各受測人員積極配合以下措施： 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11076" y="1964043"/>
            <a:ext cx="10565027" cy="3318936"/>
          </a:xfrm>
        </p:spPr>
        <p:txBody>
          <a:bodyPr/>
          <a:lstStyle/>
          <a:p>
            <a:r>
              <a:rPr lang="zh-TW" altLang="en-US" dirty="0" smtClean="0"/>
              <a:t>根據</a:t>
            </a:r>
            <a:r>
              <a:rPr lang="zh-TW" altLang="en-US" dirty="0"/>
              <a:t>教育部規則，參與演練人員只要有下列任一動作，個人就會被記點一次： </a:t>
            </a:r>
            <a:endParaRPr lang="en-US" altLang="zh-TW" dirty="0" smtClean="0"/>
          </a:p>
          <a:p>
            <a:endParaRPr lang="zh-TW" alt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3600" dirty="0">
                <a:solidFill>
                  <a:srgbClr val="FF0000"/>
                </a:solidFill>
              </a:rPr>
              <a:t>打開可疑電子郵件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3600" dirty="0">
                <a:solidFill>
                  <a:srgbClr val="FF0000"/>
                </a:solidFill>
              </a:rPr>
              <a:t>點選郵件內的連結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3600" dirty="0">
                <a:solidFill>
                  <a:srgbClr val="FF0000"/>
                </a:solidFill>
              </a:rPr>
              <a:t>下載附件檔案 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100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576" y="0"/>
            <a:ext cx="11661745" cy="1153448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 smtClean="0"/>
              <a:t>各年度電子郵件</a:t>
            </a:r>
            <a:r>
              <a:rPr lang="zh-TW" altLang="en-US" dirty="0"/>
              <a:t>社交工程演練記錄</a:t>
            </a:r>
            <a:r>
              <a:rPr lang="en-US" altLang="zh-TW" dirty="0"/>
              <a:t>: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1000" y="952501"/>
            <a:ext cx="6089578" cy="2652300"/>
          </a:xfrm>
          <a:solidFill>
            <a:schemeClr val="tx1">
              <a:lumMod val="95000"/>
            </a:schemeClr>
          </a:solidFill>
          <a:scene3d>
            <a:camera prst="perspectiveRight"/>
            <a:lightRig rig="threePt" dir="t"/>
          </a:scene3d>
        </p:spPr>
        <p:txBody>
          <a:bodyPr>
            <a:normAutofit/>
          </a:bodyPr>
          <a:lstStyle/>
          <a:p>
            <a:r>
              <a:rPr lang="en-US" altLang="zh-TW" sz="1800" dirty="0" smtClean="0"/>
              <a:t>103</a:t>
            </a:r>
            <a:r>
              <a:rPr lang="zh-TW" altLang="en-US" sz="1800" dirty="0" smtClean="0"/>
              <a:t>年</a:t>
            </a:r>
            <a:endParaRPr lang="en-US" altLang="zh-TW" sz="1800" dirty="0" smtClean="0"/>
          </a:p>
          <a:p>
            <a:pPr lvl="1"/>
            <a:r>
              <a:rPr lang="en-US" altLang="zh-TW" sz="1600" dirty="0" smtClean="0"/>
              <a:t>(</a:t>
            </a:r>
            <a:r>
              <a:rPr lang="en-US" altLang="zh-TW" sz="1600" dirty="0"/>
              <a:t>1) ​</a:t>
            </a:r>
            <a:r>
              <a:rPr lang="zh-TW" altLang="en-US" sz="1600" dirty="0"/>
              <a:t>提報 </a:t>
            </a:r>
            <a:r>
              <a:rPr lang="en-US" altLang="zh-TW" sz="1600" dirty="0"/>
              <a:t>1/2</a:t>
            </a:r>
            <a:r>
              <a:rPr lang="zh-TW" altLang="en-US" sz="1600" dirty="0"/>
              <a:t>（含）以上編制內行政人員共 </a:t>
            </a:r>
            <a:r>
              <a:rPr lang="en-US" altLang="zh-TW" sz="1600" dirty="0"/>
              <a:t>161 </a:t>
            </a:r>
            <a:r>
              <a:rPr lang="zh-TW" altLang="en-US" sz="1600" dirty="0"/>
              <a:t>人接受檢測。 </a:t>
            </a:r>
          </a:p>
          <a:p>
            <a:pPr lvl="1"/>
            <a:r>
              <a:rPr lang="en-US" altLang="zh-TW" sz="1600" dirty="0"/>
              <a:t>(2) 103</a:t>
            </a:r>
            <a:r>
              <a:rPr lang="zh-TW" altLang="en-US" sz="1600" dirty="0"/>
              <a:t>年</a:t>
            </a:r>
            <a:r>
              <a:rPr lang="en-US" altLang="zh-TW" sz="1600" dirty="0"/>
              <a:t>5</a:t>
            </a:r>
            <a:r>
              <a:rPr lang="zh-TW" altLang="en-US" sz="1600" dirty="0"/>
              <a:t>月第一次演練成績</a:t>
            </a:r>
            <a:r>
              <a:rPr lang="zh-TW" altLang="en-US" sz="1600" dirty="0" smtClean="0"/>
              <a:t>：</a:t>
            </a:r>
            <a:endParaRPr lang="en-US" altLang="zh-TW" sz="1600" dirty="0" smtClean="0"/>
          </a:p>
          <a:p>
            <a:pPr lvl="2"/>
            <a:r>
              <a:rPr lang="zh-TW" altLang="en-US" sz="1400" dirty="0" smtClean="0"/>
              <a:t>開啟</a:t>
            </a:r>
            <a:r>
              <a:rPr lang="zh-TW" altLang="en-US" sz="1400" dirty="0"/>
              <a:t>信件</a:t>
            </a:r>
            <a:r>
              <a:rPr lang="en-US" altLang="zh-TW" sz="1400" dirty="0">
                <a:solidFill>
                  <a:srgbClr val="FF0000"/>
                </a:solidFill>
              </a:rPr>
              <a:t>2</a:t>
            </a:r>
            <a:r>
              <a:rPr lang="zh-TW" altLang="en-US" sz="1400" dirty="0">
                <a:solidFill>
                  <a:srgbClr val="FF0000"/>
                </a:solidFill>
              </a:rPr>
              <a:t>人</a:t>
            </a:r>
            <a:r>
              <a:rPr lang="en-US" altLang="zh-TW" sz="1400" dirty="0">
                <a:solidFill>
                  <a:srgbClr val="FF0000"/>
                </a:solidFill>
              </a:rPr>
              <a:t>(1.26%)</a:t>
            </a:r>
            <a:r>
              <a:rPr lang="zh-TW" altLang="en-US" sz="1400" dirty="0"/>
              <a:t>，點選連結</a:t>
            </a:r>
            <a:r>
              <a:rPr lang="en-US" altLang="zh-TW" sz="1400" dirty="0"/>
              <a:t>(</a:t>
            </a:r>
            <a:r>
              <a:rPr lang="zh-TW" altLang="en-US" sz="1400" dirty="0"/>
              <a:t>或檔案</a:t>
            </a:r>
            <a:r>
              <a:rPr lang="en-US" altLang="zh-TW" sz="1400" dirty="0"/>
              <a:t>)</a:t>
            </a:r>
            <a:r>
              <a:rPr lang="en-US" altLang="zh-TW" sz="1400" dirty="0">
                <a:solidFill>
                  <a:srgbClr val="FF0000"/>
                </a:solidFill>
              </a:rPr>
              <a:t> 0</a:t>
            </a:r>
            <a:r>
              <a:rPr lang="zh-TW" altLang="en-US" sz="1400" dirty="0">
                <a:solidFill>
                  <a:srgbClr val="FF0000"/>
                </a:solidFill>
              </a:rPr>
              <a:t>人</a:t>
            </a:r>
            <a:r>
              <a:rPr lang="en-US" altLang="zh-TW" sz="1400" dirty="0">
                <a:solidFill>
                  <a:srgbClr val="FF0000"/>
                </a:solidFill>
              </a:rPr>
              <a:t>(0%)</a:t>
            </a:r>
            <a:r>
              <a:rPr lang="zh-TW" altLang="en-US" sz="1400" dirty="0"/>
              <a:t>。 </a:t>
            </a:r>
          </a:p>
          <a:p>
            <a:pPr lvl="1"/>
            <a:r>
              <a:rPr lang="en-US" altLang="zh-TW" sz="1600" dirty="0"/>
              <a:t>(3) 103</a:t>
            </a:r>
            <a:r>
              <a:rPr lang="zh-TW" altLang="en-US" sz="1600" dirty="0"/>
              <a:t>年</a:t>
            </a:r>
            <a:r>
              <a:rPr lang="en-US" altLang="zh-TW" sz="1600" dirty="0"/>
              <a:t>9</a:t>
            </a:r>
            <a:r>
              <a:rPr lang="zh-TW" altLang="en-US" sz="1600" dirty="0"/>
              <a:t>月第二次演練成績</a:t>
            </a:r>
            <a:r>
              <a:rPr lang="zh-TW" altLang="en-US" sz="1600" dirty="0" smtClean="0"/>
              <a:t>：</a:t>
            </a:r>
            <a:endParaRPr lang="en-US" altLang="zh-TW" sz="1600" dirty="0" smtClean="0"/>
          </a:p>
          <a:p>
            <a:pPr lvl="2"/>
            <a:r>
              <a:rPr lang="zh-TW" altLang="en-US" sz="1400" dirty="0" smtClean="0"/>
              <a:t>開啟</a:t>
            </a:r>
            <a:r>
              <a:rPr lang="zh-TW" altLang="en-US" sz="1400" dirty="0"/>
              <a:t>信件</a:t>
            </a:r>
            <a:r>
              <a:rPr lang="en-US" altLang="zh-TW" sz="1400" dirty="0">
                <a:solidFill>
                  <a:srgbClr val="FF0000"/>
                </a:solidFill>
              </a:rPr>
              <a:t>1</a:t>
            </a:r>
            <a:r>
              <a:rPr lang="zh-TW" altLang="en-US" sz="1400" dirty="0">
                <a:solidFill>
                  <a:srgbClr val="FF0000"/>
                </a:solidFill>
              </a:rPr>
              <a:t>人</a:t>
            </a:r>
            <a:r>
              <a:rPr lang="en-US" altLang="zh-TW" sz="1400" dirty="0">
                <a:solidFill>
                  <a:srgbClr val="FF0000"/>
                </a:solidFill>
              </a:rPr>
              <a:t>(0.61%)</a:t>
            </a:r>
            <a:r>
              <a:rPr lang="zh-TW" altLang="en-US" sz="1400" dirty="0"/>
              <a:t>，點選連結</a:t>
            </a:r>
            <a:r>
              <a:rPr lang="en-US" altLang="zh-TW" sz="1400" dirty="0"/>
              <a:t>(</a:t>
            </a:r>
            <a:r>
              <a:rPr lang="zh-TW" altLang="en-US" sz="1400" dirty="0"/>
              <a:t>或檔案</a:t>
            </a:r>
            <a:r>
              <a:rPr lang="en-US" altLang="zh-TW" sz="1400" dirty="0"/>
              <a:t>) </a:t>
            </a:r>
            <a:r>
              <a:rPr lang="en-US" altLang="zh-TW" sz="1400" dirty="0">
                <a:solidFill>
                  <a:srgbClr val="FF0000"/>
                </a:solidFill>
              </a:rPr>
              <a:t>0</a:t>
            </a:r>
            <a:r>
              <a:rPr lang="zh-TW" altLang="en-US" sz="1400" dirty="0">
                <a:solidFill>
                  <a:srgbClr val="FF0000"/>
                </a:solidFill>
              </a:rPr>
              <a:t>人</a:t>
            </a:r>
            <a:r>
              <a:rPr lang="en-US" altLang="zh-TW" sz="1400" dirty="0">
                <a:solidFill>
                  <a:srgbClr val="FF0000"/>
                </a:solidFill>
              </a:rPr>
              <a:t>(0%)</a:t>
            </a:r>
            <a:r>
              <a:rPr lang="zh-TW" altLang="en-US" sz="1400" dirty="0"/>
              <a:t>。 </a:t>
            </a:r>
          </a:p>
          <a:p>
            <a:endParaRPr lang="zh-TW" altLang="en-US" sz="1600" dirty="0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5781093" y="2093249"/>
            <a:ext cx="6205913" cy="2699217"/>
          </a:xfrm>
          <a:prstGeom prst="rect">
            <a:avLst/>
          </a:prstGeom>
          <a:solidFill>
            <a:schemeClr val="tx1">
              <a:lumMod val="95000"/>
            </a:schemeClr>
          </a:solidFill>
          <a:scene3d>
            <a:camera prst="perspectiveLeft"/>
            <a:lightRig rig="threePt" dir="t"/>
          </a:scene3d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/>
              <a:t>101</a:t>
            </a:r>
            <a:r>
              <a:rPr lang="zh-TW" altLang="en-US" sz="1600" dirty="0"/>
              <a:t>年</a:t>
            </a:r>
            <a:r>
              <a:rPr lang="en-US" altLang="zh-TW" sz="1600" dirty="0"/>
              <a:t>:</a:t>
            </a:r>
            <a:r>
              <a:rPr lang="zh-TW" altLang="en-US" sz="1600" dirty="0"/>
              <a:t> </a:t>
            </a:r>
          </a:p>
          <a:p>
            <a:pPr lvl="1"/>
            <a:r>
              <a:rPr lang="en-US" altLang="zh-TW" sz="1600" dirty="0"/>
              <a:t>(1) </a:t>
            </a:r>
            <a:r>
              <a:rPr lang="zh-TW" altLang="en-US" sz="1600" dirty="0"/>
              <a:t>提報 </a:t>
            </a:r>
            <a:r>
              <a:rPr lang="en-US" altLang="zh-TW" sz="1600" dirty="0"/>
              <a:t>1/2</a:t>
            </a:r>
            <a:r>
              <a:rPr lang="zh-TW" altLang="en-US" sz="1600" dirty="0"/>
              <a:t>（含）以上編制內行政人員共 </a:t>
            </a:r>
            <a:r>
              <a:rPr lang="en-US" altLang="zh-TW" sz="1600" dirty="0"/>
              <a:t>153 </a:t>
            </a:r>
            <a:r>
              <a:rPr lang="zh-TW" altLang="en-US" sz="1600" dirty="0"/>
              <a:t>人接受檢測。 </a:t>
            </a:r>
          </a:p>
          <a:p>
            <a:pPr lvl="1"/>
            <a:r>
              <a:rPr lang="en-US" altLang="zh-TW" sz="1600" dirty="0"/>
              <a:t>(2) 101</a:t>
            </a:r>
            <a:r>
              <a:rPr lang="zh-TW" altLang="en-US" sz="1600" dirty="0"/>
              <a:t>年</a:t>
            </a:r>
            <a:r>
              <a:rPr lang="en-US" altLang="zh-TW" sz="1600" dirty="0"/>
              <a:t>6</a:t>
            </a:r>
            <a:r>
              <a:rPr lang="zh-TW" altLang="en-US" sz="1600" dirty="0"/>
              <a:t>月第一次演練成績為：</a:t>
            </a:r>
            <a:br>
              <a:rPr lang="zh-TW" altLang="en-US" sz="1600" dirty="0"/>
            </a:br>
            <a:r>
              <a:rPr lang="zh-TW" altLang="en-US" sz="1600" dirty="0"/>
              <a:t>開啟信件</a:t>
            </a:r>
            <a:r>
              <a:rPr lang="en-US" altLang="zh-TW" sz="1600" dirty="0">
                <a:solidFill>
                  <a:srgbClr val="FF0000"/>
                </a:solidFill>
              </a:rPr>
              <a:t>76</a:t>
            </a:r>
            <a:r>
              <a:rPr lang="zh-TW" altLang="en-US" sz="1600" dirty="0">
                <a:solidFill>
                  <a:srgbClr val="FF0000"/>
                </a:solidFill>
              </a:rPr>
              <a:t>人</a:t>
            </a:r>
            <a:r>
              <a:rPr lang="en-US" altLang="zh-TW" sz="1600" dirty="0">
                <a:solidFill>
                  <a:srgbClr val="FF0000"/>
                </a:solidFill>
              </a:rPr>
              <a:t>(49.67%)</a:t>
            </a:r>
            <a:r>
              <a:rPr lang="zh-TW" altLang="en-US" sz="1600" dirty="0"/>
              <a:t>，點選連結</a:t>
            </a:r>
            <a:r>
              <a:rPr lang="en-US" altLang="zh-TW" sz="1600" dirty="0"/>
              <a:t>(</a:t>
            </a:r>
            <a:r>
              <a:rPr lang="zh-TW" altLang="en-US" sz="1600" dirty="0"/>
              <a:t>或檔案</a:t>
            </a:r>
            <a:r>
              <a:rPr lang="en-US" altLang="zh-TW" sz="1600" dirty="0"/>
              <a:t>) </a:t>
            </a:r>
            <a:r>
              <a:rPr lang="en-US" altLang="zh-TW" sz="1600" dirty="0">
                <a:solidFill>
                  <a:srgbClr val="FF0000"/>
                </a:solidFill>
              </a:rPr>
              <a:t>5</a:t>
            </a:r>
            <a:r>
              <a:rPr lang="zh-TW" altLang="en-US" sz="1600" dirty="0">
                <a:solidFill>
                  <a:srgbClr val="FF0000"/>
                </a:solidFill>
              </a:rPr>
              <a:t>人</a:t>
            </a:r>
            <a:r>
              <a:rPr lang="en-US" altLang="zh-TW" sz="1600" dirty="0">
                <a:solidFill>
                  <a:srgbClr val="FF0000"/>
                </a:solidFill>
              </a:rPr>
              <a:t>(3.27%)</a:t>
            </a:r>
            <a:r>
              <a:rPr lang="zh-TW" altLang="en-US" sz="1600" dirty="0"/>
              <a:t>，不符合教育部標準，須參與第二次演練。 </a:t>
            </a:r>
          </a:p>
          <a:p>
            <a:pPr lvl="1"/>
            <a:r>
              <a:rPr lang="en-US" altLang="zh-TW" sz="1600" dirty="0"/>
              <a:t>(3) 101</a:t>
            </a:r>
            <a:r>
              <a:rPr lang="zh-TW" altLang="en-US" sz="1600" dirty="0"/>
              <a:t>年</a:t>
            </a:r>
            <a:r>
              <a:rPr lang="en-US" altLang="zh-TW" sz="1600" dirty="0"/>
              <a:t>10</a:t>
            </a:r>
            <a:r>
              <a:rPr lang="zh-TW" altLang="en-US" sz="1600" dirty="0"/>
              <a:t>月第二次演練成績為：</a:t>
            </a:r>
            <a:br>
              <a:rPr lang="zh-TW" altLang="en-US" sz="1600" dirty="0"/>
            </a:br>
            <a:r>
              <a:rPr lang="zh-TW" altLang="en-US" sz="1600" dirty="0"/>
              <a:t>開啟信件</a:t>
            </a:r>
            <a:r>
              <a:rPr lang="en-US" altLang="zh-TW" sz="1600" dirty="0">
                <a:solidFill>
                  <a:srgbClr val="FF0000"/>
                </a:solidFill>
              </a:rPr>
              <a:t>0</a:t>
            </a:r>
            <a:r>
              <a:rPr lang="zh-TW" altLang="en-US" sz="1600" dirty="0">
                <a:solidFill>
                  <a:srgbClr val="FF0000"/>
                </a:solidFill>
              </a:rPr>
              <a:t>人</a:t>
            </a:r>
            <a:r>
              <a:rPr lang="en-US" altLang="zh-TW" sz="1600" dirty="0">
                <a:solidFill>
                  <a:srgbClr val="FF0000"/>
                </a:solidFill>
              </a:rPr>
              <a:t>(0%)</a:t>
            </a:r>
            <a:r>
              <a:rPr lang="zh-TW" altLang="en-US" sz="1600" dirty="0"/>
              <a:t>，點選連結</a:t>
            </a:r>
            <a:r>
              <a:rPr lang="en-US" altLang="zh-TW" sz="1600" dirty="0"/>
              <a:t>(</a:t>
            </a:r>
            <a:r>
              <a:rPr lang="zh-TW" altLang="en-US" sz="1600" dirty="0"/>
              <a:t>或檔案</a:t>
            </a:r>
            <a:r>
              <a:rPr lang="en-US" altLang="zh-TW" sz="1600" dirty="0"/>
              <a:t>) </a:t>
            </a:r>
            <a:r>
              <a:rPr lang="en-US" altLang="zh-TW" sz="1600" dirty="0">
                <a:solidFill>
                  <a:srgbClr val="FF0000"/>
                </a:solidFill>
              </a:rPr>
              <a:t>0</a:t>
            </a:r>
            <a:r>
              <a:rPr lang="zh-TW" altLang="en-US" sz="1600" dirty="0">
                <a:solidFill>
                  <a:srgbClr val="FF0000"/>
                </a:solidFill>
              </a:rPr>
              <a:t>人</a:t>
            </a:r>
            <a:r>
              <a:rPr lang="en-US" altLang="zh-TW" sz="1600" dirty="0">
                <a:solidFill>
                  <a:srgbClr val="FF0000"/>
                </a:solidFill>
              </a:rPr>
              <a:t>(0%)</a:t>
            </a:r>
            <a:r>
              <a:rPr lang="zh-TW" altLang="en-US" sz="1600" dirty="0"/>
              <a:t>。 </a:t>
            </a: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130452" y="4193007"/>
            <a:ext cx="5818996" cy="2226808"/>
          </a:xfrm>
          <a:prstGeom prst="rect">
            <a:avLst/>
          </a:prstGeom>
          <a:solidFill>
            <a:schemeClr val="tx1">
              <a:lumMod val="95000"/>
            </a:schemeClr>
          </a:solidFill>
          <a:scene3d>
            <a:camera prst="perspectiveLeft"/>
            <a:lightRig rig="threePt" dir="t"/>
          </a:scene3d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/>
              <a:t>102</a:t>
            </a:r>
            <a:r>
              <a:rPr lang="zh-TW" altLang="en-US" sz="1600" dirty="0"/>
              <a:t>年</a:t>
            </a:r>
            <a:r>
              <a:rPr lang="en-US" altLang="zh-TW" sz="1600" dirty="0"/>
              <a:t>:</a:t>
            </a:r>
            <a:r>
              <a:rPr lang="zh-TW" altLang="en-US" sz="1600" dirty="0"/>
              <a:t> </a:t>
            </a:r>
          </a:p>
          <a:p>
            <a:pPr lvl="1"/>
            <a:r>
              <a:rPr lang="en-US" altLang="zh-TW" sz="1600" dirty="0"/>
              <a:t>(1) ​</a:t>
            </a:r>
            <a:r>
              <a:rPr lang="zh-TW" altLang="en-US" sz="1600" dirty="0"/>
              <a:t>提報 </a:t>
            </a:r>
            <a:r>
              <a:rPr lang="en-US" altLang="zh-TW" sz="1600" dirty="0"/>
              <a:t>1/2</a:t>
            </a:r>
            <a:r>
              <a:rPr lang="zh-TW" altLang="en-US" sz="1600" dirty="0"/>
              <a:t>（含）以上編制內行政人員共 </a:t>
            </a:r>
            <a:r>
              <a:rPr lang="en-US" altLang="zh-TW" sz="1600" dirty="0"/>
              <a:t>163 </a:t>
            </a:r>
            <a:r>
              <a:rPr lang="zh-TW" altLang="en-US" sz="1600" dirty="0"/>
              <a:t>人接受檢測。 </a:t>
            </a:r>
          </a:p>
          <a:p>
            <a:pPr lvl="1"/>
            <a:r>
              <a:rPr lang="en-US" altLang="zh-TW" sz="1600" dirty="0"/>
              <a:t>(2) 102</a:t>
            </a:r>
            <a:r>
              <a:rPr lang="zh-TW" altLang="en-US" sz="1600" dirty="0"/>
              <a:t>年</a:t>
            </a:r>
            <a:r>
              <a:rPr lang="en-US" altLang="zh-TW" sz="1600" dirty="0"/>
              <a:t>7</a:t>
            </a:r>
            <a:r>
              <a:rPr lang="zh-TW" altLang="en-US" sz="1600" dirty="0"/>
              <a:t>月第一次演練成績：</a:t>
            </a:r>
            <a:br>
              <a:rPr lang="zh-TW" altLang="en-US" sz="1600" dirty="0"/>
            </a:br>
            <a:r>
              <a:rPr lang="zh-TW" altLang="en-US" sz="1600" dirty="0"/>
              <a:t>開啟信件</a:t>
            </a:r>
            <a:r>
              <a:rPr lang="en-US" altLang="zh-TW" sz="1600" dirty="0">
                <a:solidFill>
                  <a:srgbClr val="FF0000"/>
                </a:solidFill>
              </a:rPr>
              <a:t>0</a:t>
            </a:r>
            <a:r>
              <a:rPr lang="zh-TW" altLang="en-US" sz="1600" dirty="0">
                <a:solidFill>
                  <a:srgbClr val="FF0000"/>
                </a:solidFill>
              </a:rPr>
              <a:t>人</a:t>
            </a:r>
            <a:r>
              <a:rPr lang="en-US" altLang="zh-TW" sz="1600" dirty="0">
                <a:solidFill>
                  <a:srgbClr val="FF0000"/>
                </a:solidFill>
              </a:rPr>
              <a:t>(0%)</a:t>
            </a:r>
            <a:r>
              <a:rPr lang="zh-TW" altLang="en-US" sz="1600" dirty="0"/>
              <a:t>，點選連結</a:t>
            </a:r>
            <a:r>
              <a:rPr lang="en-US" altLang="zh-TW" sz="1600" dirty="0"/>
              <a:t>(</a:t>
            </a:r>
            <a:r>
              <a:rPr lang="zh-TW" altLang="en-US" sz="1600" dirty="0"/>
              <a:t>或檔案</a:t>
            </a:r>
            <a:r>
              <a:rPr lang="en-US" altLang="zh-TW" sz="1600" dirty="0"/>
              <a:t>) </a:t>
            </a:r>
            <a:r>
              <a:rPr lang="en-US" altLang="zh-TW" sz="1600" dirty="0">
                <a:solidFill>
                  <a:srgbClr val="FF0000"/>
                </a:solidFill>
              </a:rPr>
              <a:t>0</a:t>
            </a:r>
            <a:r>
              <a:rPr lang="zh-TW" altLang="en-US" sz="1600" dirty="0">
                <a:solidFill>
                  <a:srgbClr val="FF0000"/>
                </a:solidFill>
              </a:rPr>
              <a:t>人</a:t>
            </a:r>
            <a:r>
              <a:rPr lang="en-US" altLang="zh-TW" sz="1600" dirty="0">
                <a:solidFill>
                  <a:srgbClr val="FF0000"/>
                </a:solidFill>
              </a:rPr>
              <a:t>(0%)</a:t>
            </a:r>
            <a:r>
              <a:rPr lang="zh-TW" altLang="en-US" sz="1600" dirty="0"/>
              <a:t>。 </a:t>
            </a:r>
          </a:p>
          <a:p>
            <a:pPr lvl="1"/>
            <a:r>
              <a:rPr lang="en-US" altLang="zh-TW" sz="1600" dirty="0"/>
              <a:t>(3) 102</a:t>
            </a:r>
            <a:r>
              <a:rPr lang="zh-TW" altLang="en-US" sz="1600" dirty="0"/>
              <a:t>年</a:t>
            </a:r>
            <a:r>
              <a:rPr lang="en-US" altLang="zh-TW" sz="1600" dirty="0"/>
              <a:t>9</a:t>
            </a:r>
            <a:r>
              <a:rPr lang="zh-TW" altLang="en-US" sz="1600" dirty="0"/>
              <a:t>月第二次演練成績：</a:t>
            </a:r>
            <a:br>
              <a:rPr lang="zh-TW" altLang="en-US" sz="1600" dirty="0"/>
            </a:br>
            <a:r>
              <a:rPr lang="zh-TW" altLang="en-US" sz="1600" dirty="0"/>
              <a:t>開啟信件</a:t>
            </a:r>
            <a:r>
              <a:rPr lang="en-US" altLang="zh-TW" sz="1600" dirty="0">
                <a:solidFill>
                  <a:srgbClr val="FF0000"/>
                </a:solidFill>
              </a:rPr>
              <a:t>0</a:t>
            </a:r>
            <a:r>
              <a:rPr lang="zh-TW" altLang="en-US" sz="1600" dirty="0">
                <a:solidFill>
                  <a:srgbClr val="FF0000"/>
                </a:solidFill>
              </a:rPr>
              <a:t>人</a:t>
            </a:r>
            <a:r>
              <a:rPr lang="en-US" altLang="zh-TW" sz="1600" dirty="0">
                <a:solidFill>
                  <a:srgbClr val="FF0000"/>
                </a:solidFill>
              </a:rPr>
              <a:t>(0%)</a:t>
            </a:r>
            <a:r>
              <a:rPr lang="zh-TW" altLang="en-US" sz="1600" dirty="0"/>
              <a:t>，點選連結</a:t>
            </a:r>
            <a:r>
              <a:rPr lang="en-US" altLang="zh-TW" sz="1600" dirty="0"/>
              <a:t>(</a:t>
            </a:r>
            <a:r>
              <a:rPr lang="zh-TW" altLang="en-US" sz="1600" dirty="0"/>
              <a:t>或檔案</a:t>
            </a:r>
            <a:r>
              <a:rPr lang="en-US" altLang="zh-TW" sz="1600" dirty="0"/>
              <a:t>) </a:t>
            </a:r>
            <a:r>
              <a:rPr lang="en-US" altLang="zh-TW" sz="1600" dirty="0">
                <a:solidFill>
                  <a:srgbClr val="FF0000"/>
                </a:solidFill>
              </a:rPr>
              <a:t>0</a:t>
            </a:r>
            <a:r>
              <a:rPr lang="zh-TW" altLang="en-US" sz="1600" dirty="0">
                <a:solidFill>
                  <a:srgbClr val="FF0000"/>
                </a:solidFill>
              </a:rPr>
              <a:t>人</a:t>
            </a:r>
            <a:r>
              <a:rPr lang="en-US" altLang="zh-TW" sz="1600" dirty="0">
                <a:solidFill>
                  <a:srgbClr val="FF0000"/>
                </a:solidFill>
              </a:rPr>
              <a:t>(0%)</a:t>
            </a:r>
            <a:r>
              <a:rPr lang="zh-TW" altLang="en-US" sz="1600" dirty="0"/>
              <a:t>。 </a:t>
            </a:r>
          </a:p>
          <a:p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5269606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  <p:bldP spid="4" grpId="0" animBg="1"/>
    </p:bldLst>
  </p:timing>
</p:sld>
</file>

<file path=ppt/theme/theme1.xml><?xml version="1.0" encoding="utf-8"?>
<a:theme xmlns:a="http://schemas.openxmlformats.org/drawingml/2006/main" name="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1332</TotalTime>
  <Words>1203</Words>
  <Application>Microsoft Office PowerPoint</Application>
  <PresentationFormat>寬螢幕</PresentationFormat>
  <Paragraphs>122</Paragraphs>
  <Slides>32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42" baseType="lpstr">
      <vt:lpstr>微軟正黑體</vt:lpstr>
      <vt:lpstr>新細明體</vt:lpstr>
      <vt:lpstr>Arial</vt:lpstr>
      <vt:lpstr>Arial</vt:lpstr>
      <vt:lpstr>Century Gothic</vt:lpstr>
      <vt:lpstr>Comic Sans MS</vt:lpstr>
      <vt:lpstr>Georgia</vt:lpstr>
      <vt:lpstr>Wingdings</vt:lpstr>
      <vt:lpstr>Wingdings 3</vt:lpstr>
      <vt:lpstr>切割線</vt:lpstr>
      <vt:lpstr>「104 年臺灣學術網路防範惡意電子郵件社交工程演練」</vt:lpstr>
      <vt:lpstr>時程</vt:lpstr>
      <vt:lpstr>社交工程</vt:lpstr>
      <vt:lpstr>https://www.youtube.com/watch?v=RyQiz8AudQo </vt:lpstr>
      <vt:lpstr>PowerPoint 簡報</vt:lpstr>
      <vt:lpstr>社交工程-電子郵件型態</vt:lpstr>
      <vt:lpstr> 評量標準：</vt:lpstr>
      <vt:lpstr>因應本年度演練，請各受測人員積極配合以下措施：  </vt:lpstr>
      <vt:lpstr>各年度電子郵件社交工程演練記錄:</vt:lpstr>
      <vt:lpstr>演練郵件</vt:lpstr>
      <vt:lpstr>PowerPoint 簡報</vt:lpstr>
      <vt:lpstr>為減少您遭受社交工程郵件攻擊之機會， 請您設定 Webmail（Mail2000）：</vt:lpstr>
      <vt:lpstr>請您設定Outlook Express、Outlook 2003、Outlook 2007、Outlook 2010 或 LiveMail：</vt:lpstr>
      <vt:lpstr>PowerPoint 簡報</vt:lpstr>
      <vt:lpstr>PowerPoint 簡報</vt:lpstr>
      <vt:lpstr>PowerPoint 簡報</vt:lpstr>
      <vt:lpstr>社交工程-即時通訊</vt:lpstr>
      <vt:lpstr>PowerPoint 簡報</vt:lpstr>
      <vt:lpstr>減少您遭受騙之機會</vt:lpstr>
      <vt:lpstr>PowerPoint 簡報</vt:lpstr>
      <vt:lpstr>介紹防護ＡＰＰ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安全的App</vt:lpstr>
      <vt:lpstr>Android 安全性設定</vt:lpstr>
      <vt:lpstr>end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「104 年臺灣學術網路防範惡意電子郵件社交工程演練」</dc:title>
  <dc:creator>user</dc:creator>
  <cp:lastModifiedBy>user</cp:lastModifiedBy>
  <cp:revision>141</cp:revision>
  <dcterms:created xsi:type="dcterms:W3CDTF">2015-04-07T12:07:31Z</dcterms:created>
  <dcterms:modified xsi:type="dcterms:W3CDTF">2015-04-20T08:55:19Z</dcterms:modified>
</cp:coreProperties>
</file>